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1"/>
  </p:sldMasterIdLst>
  <p:notesMasterIdLst>
    <p:notesMasterId r:id="rId29"/>
  </p:notesMasterIdLst>
  <p:sldIdLst>
    <p:sldId id="257" r:id="rId2"/>
    <p:sldId id="312" r:id="rId3"/>
    <p:sldId id="315" r:id="rId4"/>
    <p:sldId id="316" r:id="rId5"/>
    <p:sldId id="259" r:id="rId6"/>
    <p:sldId id="296" r:id="rId7"/>
    <p:sldId id="298" r:id="rId8"/>
    <p:sldId id="317" r:id="rId9"/>
    <p:sldId id="266" r:id="rId10"/>
    <p:sldId id="299" r:id="rId11"/>
    <p:sldId id="307" r:id="rId12"/>
    <p:sldId id="277" r:id="rId13"/>
    <p:sldId id="280" r:id="rId14"/>
    <p:sldId id="270" r:id="rId15"/>
    <p:sldId id="272" r:id="rId16"/>
    <p:sldId id="301" r:id="rId17"/>
    <p:sldId id="302" r:id="rId18"/>
    <p:sldId id="303" r:id="rId19"/>
    <p:sldId id="304" r:id="rId20"/>
    <p:sldId id="305" r:id="rId21"/>
    <p:sldId id="274" r:id="rId22"/>
    <p:sldId id="319" r:id="rId23"/>
    <p:sldId id="311" r:id="rId24"/>
    <p:sldId id="318" r:id="rId25"/>
    <p:sldId id="313" r:id="rId26"/>
    <p:sldId id="292" r:id="rId27"/>
    <p:sldId id="29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A7FA"/>
    <a:srgbClr val="EA4444"/>
    <a:srgbClr val="D92A1D"/>
    <a:srgbClr val="70AD47"/>
    <a:srgbClr val="70AD79"/>
    <a:srgbClr val="70ADAB"/>
    <a:srgbClr val="E851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4660"/>
  </p:normalViewPr>
  <p:slideViewPr>
    <p:cSldViewPr snapToGrid="0">
      <p:cViewPr varScale="1">
        <p:scale>
          <a:sx n="157" d="100"/>
          <a:sy n="157" d="100"/>
        </p:scale>
        <p:origin x="10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6/1/23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r>
              <a:rPr lang="en-US" sz="1200" dirty="0"/>
              <a:t> There is no specific template to follow, however, it • Threats: identification and substantiation of prior threats or attacks against the nonprofit organization or closely related organization • Vulnerabilities: organization’s susceptibility to destruction, incapacitation, or exploitation by a terrorist attack • Consequences: potential negative effects on the organization’s asset, system, and/or network if damaged, destroyed, or disrupted by a terrorist attack. C. Mission Statement and any mission implementing policies or practices that may elevate the organization’s risk.  </a:t>
            </a:r>
            <a:r>
              <a:rPr lang="en-US" dirty="0"/>
              <a:t> Remember to review your project workbook before beginning any work to ensure what you have agreed on is not in conflict with your statements of faith, etc. </a:t>
            </a:r>
          </a:p>
        </p:txBody>
      </p:sp>
      <p:sp>
        <p:nvSpPr>
          <p:cNvPr id="4" name="Slide Number Placeholder 3"/>
          <p:cNvSpPr>
            <a:spLocks noGrp="1"/>
          </p:cNvSpPr>
          <p:nvPr>
            <p:ph type="sldNum" sz="quarter" idx="5"/>
          </p:nvPr>
        </p:nvSpPr>
        <p:spPr/>
        <p:txBody>
          <a:bodyPr/>
          <a:lstStyle/>
          <a:p>
            <a:fld id="{EE833227-84BA-423B-8111-587233CF25E2}" type="slidenum">
              <a:rPr lang="en-US" smtClean="0"/>
              <a:t>3</a:t>
            </a:fld>
            <a:endParaRPr lang="en-US"/>
          </a:p>
        </p:txBody>
      </p:sp>
    </p:spTree>
    <p:extLst>
      <p:ext uri="{BB962C8B-B14F-4D97-AF65-F5344CB8AC3E}">
        <p14:creationId xmlns:p14="http://schemas.microsoft.com/office/powerpoint/2010/main" val="1621449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26</a:t>
            </a:fld>
            <a:endParaRPr lang="en-US"/>
          </a:p>
        </p:txBody>
      </p:sp>
    </p:spTree>
    <p:extLst>
      <p:ext uri="{BB962C8B-B14F-4D97-AF65-F5344CB8AC3E}">
        <p14:creationId xmlns:p14="http://schemas.microsoft.com/office/powerpoint/2010/main" val="3537582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review your project workbook before beginning any work.</a:t>
            </a:r>
          </a:p>
        </p:txBody>
      </p:sp>
      <p:sp>
        <p:nvSpPr>
          <p:cNvPr id="4" name="Slide Number Placeholder 3"/>
          <p:cNvSpPr>
            <a:spLocks noGrp="1"/>
          </p:cNvSpPr>
          <p:nvPr>
            <p:ph type="sldNum" sz="quarter" idx="5"/>
          </p:nvPr>
        </p:nvSpPr>
        <p:spPr/>
        <p:txBody>
          <a:bodyPr/>
          <a:lstStyle/>
          <a:p>
            <a:fld id="{EE833227-84BA-423B-8111-587233CF25E2}" type="slidenum">
              <a:rPr lang="en-US" smtClean="0"/>
              <a:t>9</a:t>
            </a:fld>
            <a:endParaRPr lang="en-US" dirty="0"/>
          </a:p>
        </p:txBody>
      </p:sp>
    </p:spTree>
    <p:extLst>
      <p:ext uri="{BB962C8B-B14F-4D97-AF65-F5344CB8AC3E}">
        <p14:creationId xmlns:p14="http://schemas.microsoft.com/office/powerpoint/2010/main" val="3027793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12</a:t>
            </a:fld>
            <a:endParaRPr lang="en-US" dirty="0"/>
          </a:p>
        </p:txBody>
      </p:sp>
    </p:spTree>
    <p:extLst>
      <p:ext uri="{BB962C8B-B14F-4D97-AF65-F5344CB8AC3E}">
        <p14:creationId xmlns:p14="http://schemas.microsoft.com/office/powerpoint/2010/main" val="3461727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this time- we will not be considering Indirect Costs as we seek to see the most impact of this grant go towards those security enhancements.</a:t>
            </a:r>
          </a:p>
        </p:txBody>
      </p:sp>
      <p:sp>
        <p:nvSpPr>
          <p:cNvPr id="4" name="Slide Number Placeholder 3"/>
          <p:cNvSpPr>
            <a:spLocks noGrp="1"/>
          </p:cNvSpPr>
          <p:nvPr>
            <p:ph type="sldNum" sz="quarter" idx="5"/>
          </p:nvPr>
        </p:nvSpPr>
        <p:spPr/>
        <p:txBody>
          <a:bodyPr/>
          <a:lstStyle/>
          <a:p>
            <a:fld id="{EE833227-84BA-423B-8111-587233CF25E2}" type="slidenum">
              <a:rPr lang="en-US" smtClean="0"/>
              <a:t>13</a:t>
            </a:fld>
            <a:endParaRPr lang="en-US" dirty="0"/>
          </a:p>
        </p:txBody>
      </p:sp>
    </p:spTree>
    <p:extLst>
      <p:ext uri="{BB962C8B-B14F-4D97-AF65-F5344CB8AC3E}">
        <p14:creationId xmlns:p14="http://schemas.microsoft.com/office/powerpoint/2010/main" val="2973510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EHP tool in </a:t>
            </a:r>
            <a:r>
              <a:rPr lang="en-US" dirty="0" err="1"/>
              <a:t>datacounts</a:t>
            </a:r>
            <a:r>
              <a:rPr lang="en-US" dirty="0"/>
              <a:t>.</a:t>
            </a:r>
          </a:p>
        </p:txBody>
      </p:sp>
      <p:sp>
        <p:nvSpPr>
          <p:cNvPr id="4" name="Slide Number Placeholder 3"/>
          <p:cNvSpPr>
            <a:spLocks noGrp="1"/>
          </p:cNvSpPr>
          <p:nvPr>
            <p:ph type="sldNum" sz="quarter" idx="5"/>
          </p:nvPr>
        </p:nvSpPr>
        <p:spPr/>
        <p:txBody>
          <a:bodyPr/>
          <a:lstStyle/>
          <a:p>
            <a:fld id="{EE833227-84BA-423B-8111-587233CF25E2}" type="slidenum">
              <a:rPr lang="en-US" smtClean="0"/>
              <a:t>14</a:t>
            </a:fld>
            <a:endParaRPr lang="en-US"/>
          </a:p>
        </p:txBody>
      </p:sp>
    </p:spTree>
    <p:extLst>
      <p:ext uri="{BB962C8B-B14F-4D97-AF65-F5344CB8AC3E}">
        <p14:creationId xmlns:p14="http://schemas.microsoft.com/office/powerpoint/2010/main" val="2907412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review the Authorized Equipment List on </a:t>
            </a:r>
            <a:r>
              <a:rPr lang="en-US" dirty="0" err="1"/>
              <a:t>datacounts</a:t>
            </a:r>
            <a:r>
              <a:rPr lang="en-US" dirty="0"/>
              <a:t> </a:t>
            </a:r>
          </a:p>
        </p:txBody>
      </p:sp>
      <p:sp>
        <p:nvSpPr>
          <p:cNvPr id="4" name="Slide Number Placeholder 3"/>
          <p:cNvSpPr>
            <a:spLocks noGrp="1"/>
          </p:cNvSpPr>
          <p:nvPr>
            <p:ph type="sldNum" sz="quarter" idx="5"/>
          </p:nvPr>
        </p:nvSpPr>
        <p:spPr/>
        <p:txBody>
          <a:bodyPr/>
          <a:lstStyle/>
          <a:p>
            <a:fld id="{EE833227-84BA-423B-8111-587233CF25E2}" type="slidenum">
              <a:rPr lang="en-US" smtClean="0"/>
              <a:t>15</a:t>
            </a:fld>
            <a:endParaRPr lang="en-US"/>
          </a:p>
        </p:txBody>
      </p:sp>
    </p:spTree>
    <p:extLst>
      <p:ext uri="{BB962C8B-B14F-4D97-AF65-F5344CB8AC3E}">
        <p14:creationId xmlns:p14="http://schemas.microsoft.com/office/powerpoint/2010/main" val="4240928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our understand that  this is for newly procured items and existing services must be pre-approved by FEMA</a:t>
            </a:r>
          </a:p>
        </p:txBody>
      </p:sp>
      <p:sp>
        <p:nvSpPr>
          <p:cNvPr id="4" name="Slide Number Placeholder 3"/>
          <p:cNvSpPr>
            <a:spLocks noGrp="1"/>
          </p:cNvSpPr>
          <p:nvPr>
            <p:ph type="sldNum" sz="quarter" idx="5"/>
          </p:nvPr>
        </p:nvSpPr>
        <p:spPr/>
        <p:txBody>
          <a:bodyPr/>
          <a:lstStyle/>
          <a:p>
            <a:fld id="{EE833227-84BA-423B-8111-587233CF25E2}" type="slidenum">
              <a:rPr lang="en-US" smtClean="0"/>
              <a:t>17</a:t>
            </a:fld>
            <a:endParaRPr lang="en-US"/>
          </a:p>
        </p:txBody>
      </p:sp>
    </p:spTree>
    <p:extLst>
      <p:ext uri="{BB962C8B-B14F-4D97-AF65-F5344CB8AC3E}">
        <p14:creationId xmlns:p14="http://schemas.microsoft.com/office/powerpoint/2010/main" val="459143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NSGP recipients using funds for construction projects must comply with the Davis-Bacon Act (codified as amended at 40 U.S.C. §§ 3141 et seq.). Grant recipients must ensure that their contractors or subcontractors for construction projects pay workers no less than the prevailing wages for laborers and mechanics employed on projects of a character similar to the contract work in the civil subdivision of the State in which the work is to be performed. Additional information regarding compliance with the </a:t>
            </a:r>
            <a:r>
              <a:rPr lang="en-US" dirty="0" err="1"/>
              <a:t>DavisBacon</a:t>
            </a:r>
            <a:r>
              <a:rPr lang="en-US" dirty="0"/>
              <a:t> Act, including Department of Labor (DOL) wage determinations, is available from the following website: https://www.dol.gov/whd/govcontracts/dbra.htm. </a:t>
            </a:r>
          </a:p>
        </p:txBody>
      </p:sp>
      <p:sp>
        <p:nvSpPr>
          <p:cNvPr id="4" name="Slide Number Placeholder 3"/>
          <p:cNvSpPr>
            <a:spLocks noGrp="1"/>
          </p:cNvSpPr>
          <p:nvPr>
            <p:ph type="sldNum" sz="quarter" idx="5"/>
          </p:nvPr>
        </p:nvSpPr>
        <p:spPr/>
        <p:txBody>
          <a:bodyPr/>
          <a:lstStyle/>
          <a:p>
            <a:fld id="{EE833227-84BA-423B-8111-587233CF25E2}" type="slidenum">
              <a:rPr lang="en-US" smtClean="0"/>
              <a:t>18</a:t>
            </a:fld>
            <a:endParaRPr lang="en-US"/>
          </a:p>
        </p:txBody>
      </p:sp>
    </p:spTree>
    <p:extLst>
      <p:ext uri="{BB962C8B-B14F-4D97-AF65-F5344CB8AC3E}">
        <p14:creationId xmlns:p14="http://schemas.microsoft.com/office/powerpoint/2010/main" val="3425999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21</a:t>
            </a:fld>
            <a:endParaRPr lang="en-US"/>
          </a:p>
        </p:txBody>
      </p:sp>
    </p:spTree>
    <p:extLst>
      <p:ext uri="{BB962C8B-B14F-4D97-AF65-F5344CB8AC3E}">
        <p14:creationId xmlns:p14="http://schemas.microsoft.com/office/powerpoint/2010/main" val="42163965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6/1/23</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6/1/23</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6/1/23</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6/1/23</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fema.gov/authorized-equipment-lis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fema.gov/exercis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fema.gov/media-library/assets/documents/3247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NSGP.KHP@KS.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irs.gov/publications/p557" TargetMode="External"/><Relationship Id="rId7" Type="http://schemas.openxmlformats.org/officeDocument/2006/relationships/hyperlink" Target="mailto:csatzler@kansas.net" TargetMode="External"/><Relationship Id="rId2" Type="http://schemas.openxmlformats.org/officeDocument/2006/relationships/hyperlink" Target="https://www.irs.gov/charities-non-profits/charitable-organizations/exemption-requirements-501c3-organizations" TargetMode="External"/><Relationship Id="rId1" Type="http://schemas.openxmlformats.org/officeDocument/2006/relationships/slideLayout" Target="../slideLayouts/slideLayout2.xml"/><Relationship Id="rId6" Type="http://schemas.openxmlformats.org/officeDocument/2006/relationships/hyperlink" Target="mailto:NSGP.KHP@KS.GOV" TargetMode="External"/><Relationship Id="rId5" Type="http://schemas.openxmlformats.org/officeDocument/2006/relationships/hyperlink" Target="http://www.datacounts.net/nsgp" TargetMode="External"/><Relationship Id="rId4" Type="http://schemas.openxmlformats.org/officeDocument/2006/relationships/hyperlink" Target="https://www.irs.gov/charities-and-nonprofi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atacounts.net/nsgp/documents/FY23/FY23%20NSGP%20Notice%20of%20Funding%20Opportunity.pdf#page=33" TargetMode="External"/><Relationship Id="rId2" Type="http://schemas.openxmlformats.org/officeDocument/2006/relationships/hyperlink" Target="https://datacounts.net/nsgp/documents/FY23/FY23%20Scoring%20Matrix_FINAL.pdf" TargetMode="External"/><Relationship Id="rId1" Type="http://schemas.openxmlformats.org/officeDocument/2006/relationships/slideLayout" Target="../slideLayouts/slideLayout2.xml"/><Relationship Id="rId4" Type="http://schemas.openxmlformats.org/officeDocument/2006/relationships/hyperlink" Target="https://www.atsdr.cdc.gov/placeandhealth/svi/interactive_map.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hyperlink" Target="https://www.datacounts.net/nsgp/documents/FY22/FY22%20NSGP%20Scoring%20Matrix_FINAL.pdf" TargetMode="External"/><Relationship Id="rId1" Type="http://schemas.openxmlformats.org/officeDocument/2006/relationships/slideLayout" Target="../slideLayouts/slideLayout2.xml"/><Relationship Id="rId4" Type="http://schemas.openxmlformats.org/officeDocument/2006/relationships/hyperlink" Target="mailto:NSGP.KHP@KS.GOV"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datcounts.net/nsgp" TargetMode="External"/><Relationship Id="rId3" Type="http://schemas.openxmlformats.org/officeDocument/2006/relationships/hyperlink" Target="http://datacounts.net/nsgp" TargetMode="External"/><Relationship Id="rId7" Type="http://schemas.openxmlformats.org/officeDocument/2006/relationships/hyperlink" Target="https://www.ecfr.gov/cgi-bin/ECFR?page=brows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admin.ks.gov/offices/procurement-and-contracts" TargetMode="External"/><Relationship Id="rId5" Type="http://schemas.openxmlformats.org/officeDocument/2006/relationships/hyperlink" Target="https://www.fema.gov/grants/preparedness" TargetMode="External"/><Relationship Id="rId4" Type="http://schemas.openxmlformats.org/officeDocument/2006/relationships/hyperlink" Target="https://www.fema.gov/grants/preparedness/nonprofit-securit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rs.gov/charities-non-profits/charitable-organizations/exemption-requirements-501c3-organization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datacounts.net/nsgp" TargetMode="External"/><Relationship Id="rId5" Type="http://schemas.openxmlformats.org/officeDocument/2006/relationships/hyperlink" Target="https://www.irs.gov/charities-and-nonprofits" TargetMode="External"/><Relationship Id="rId4" Type="http://schemas.openxmlformats.org/officeDocument/2006/relationships/hyperlink" Target="https://www.irs.gov/publications/p55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csatzler@kansas.net" TargetMode="External"/><Relationship Id="rId2" Type="http://schemas.openxmlformats.org/officeDocument/2006/relationships/hyperlink" Target="mailto:NSGP.KHP@KS.GOV" TargetMode="External"/><Relationship Id="rId1" Type="http://schemas.openxmlformats.org/officeDocument/2006/relationships/slideLayout" Target="../slideLayouts/slideLayout2.xml"/><Relationship Id="rId6" Type="http://schemas.openxmlformats.org/officeDocument/2006/relationships/hyperlink" Target="mailto:Debbie.musselman@dps.mo.gov" TargetMode="External"/><Relationship Id="rId5" Type="http://schemas.openxmlformats.org/officeDocument/2006/relationships/hyperlink" Target="mailto:Chelsey.Call@dps.mo.gov" TargetMode="External"/><Relationship Id="rId4" Type="http://schemas.openxmlformats.org/officeDocument/2006/relationships/hyperlink" Target="https://dps.mo.gov/dir/programs/ohs/grantstrain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ema.gov/grants/tools/authorized-equipment-lis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854" y="3128896"/>
            <a:ext cx="8752291" cy="1649935"/>
          </a:xfrm>
        </p:spPr>
        <p:txBody>
          <a:bodyPr>
            <a:normAutofit fontScale="90000"/>
          </a:bodyPr>
          <a:lstStyle/>
          <a:p>
            <a:pPr algn="ctr"/>
            <a:r>
              <a:rPr lang="en-US" dirty="0"/>
              <a:t>Nonprofit Security Grant Program</a:t>
            </a:r>
            <a:br>
              <a:rPr lang="en-US" dirty="0"/>
            </a:br>
            <a:r>
              <a:rPr lang="en-US" dirty="0"/>
              <a:t>-Application Process-	</a:t>
            </a:r>
            <a:br>
              <a:rPr lang="en-US" dirty="0"/>
            </a:br>
            <a:r>
              <a:rPr lang="en-US" sz="2000" dirty="0">
                <a:effectLst/>
                <a:latin typeface="Calibri" panose="020F0502020204030204" pitchFamily="34" charset="0"/>
                <a:ea typeface="Calibri" panose="020F0502020204030204" pitchFamily="34" charset="0"/>
              </a:rPr>
              <a:t>FY2023 NSGP funding opportunity DHS-23-GPD-008-00-01</a:t>
            </a:r>
            <a:endParaRPr lang="en-US" sz="2000"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EA829-3BE7-4662-A384-561BB5E23589}"/>
              </a:ext>
            </a:extLst>
          </p:cNvPr>
          <p:cNvSpPr>
            <a:spLocks noGrp="1"/>
          </p:cNvSpPr>
          <p:nvPr>
            <p:ph type="title"/>
          </p:nvPr>
        </p:nvSpPr>
        <p:spPr/>
        <p:txBody>
          <a:bodyPr/>
          <a:lstStyle/>
          <a:p>
            <a:r>
              <a:rPr lang="en-US" dirty="0"/>
              <a:t>NSGP Priorities</a:t>
            </a:r>
          </a:p>
        </p:txBody>
      </p:sp>
      <p:sp>
        <p:nvSpPr>
          <p:cNvPr id="3" name="Content Placeholder 2">
            <a:extLst>
              <a:ext uri="{FF2B5EF4-FFF2-40B4-BE49-F238E27FC236}">
                <a16:creationId xmlns:a16="http://schemas.microsoft.com/office/drawing/2014/main" id="{2F73861B-D81C-4C94-A971-A671994EADDB}"/>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Given the evolving threat landscape, it is incumbent upon DHS/FEMA to continuously evaluate the national risk profile and set priorities that help ensure appropriate allocation of scarce security dollars. </a:t>
            </a:r>
          </a:p>
          <a:p>
            <a:pPr marL="0" indent="0">
              <a:buNone/>
            </a:pPr>
            <a:r>
              <a:rPr lang="en-US" dirty="0">
                <a:latin typeface="Arial" panose="020B0604020202020204" pitchFamily="34" charset="0"/>
                <a:cs typeface="Arial" panose="020B0604020202020204" pitchFamily="34" charset="0"/>
              </a:rPr>
              <a:t>In assessing the national risk profile for FY 2022, one area attracts the most concern: </a:t>
            </a:r>
          </a:p>
          <a:p>
            <a:r>
              <a:rPr lang="en-US" dirty="0">
                <a:latin typeface="Arial" panose="020B0604020202020204" pitchFamily="34" charset="0"/>
                <a:cs typeface="Arial" panose="020B0604020202020204" pitchFamily="34" charset="0"/>
              </a:rPr>
              <a:t>Enhancing the protection of </a:t>
            </a:r>
            <a:r>
              <a:rPr lang="en-US" dirty="0">
                <a:solidFill>
                  <a:srgbClr val="7030A0"/>
                </a:solidFill>
                <a:latin typeface="Arial" panose="020B0604020202020204" pitchFamily="34" charset="0"/>
                <a:cs typeface="Arial" panose="020B0604020202020204" pitchFamily="34" charset="0"/>
              </a:rPr>
              <a:t>soft targets/crowded places</a:t>
            </a:r>
            <a:r>
              <a:rPr lang="en-US" dirty="0">
                <a:latin typeface="Arial" panose="020B0604020202020204" pitchFamily="34" charset="0"/>
                <a:cs typeface="Arial" panose="020B0604020202020204" pitchFamily="34" charset="0"/>
              </a:rPr>
              <a:t>; Likewise, there are several enduring security needs that crosscut the homeland security enterprise. The following are second-tier priorities that help recipients implement a comprehensive approach to securing communities: </a:t>
            </a:r>
          </a:p>
          <a:p>
            <a:pPr lvl="1"/>
            <a:r>
              <a:rPr lang="en-US" sz="2400" dirty="0">
                <a:latin typeface="Arial" panose="020B0604020202020204" pitchFamily="34" charset="0"/>
                <a:cs typeface="Arial" panose="020B0604020202020204" pitchFamily="34" charset="0"/>
              </a:rPr>
              <a:t> Effective planning; </a:t>
            </a:r>
          </a:p>
          <a:p>
            <a:pPr lvl="1"/>
            <a:r>
              <a:rPr lang="en-US" sz="2400" dirty="0">
                <a:latin typeface="Arial" panose="020B0604020202020204" pitchFamily="34" charset="0"/>
                <a:cs typeface="Arial" panose="020B0604020202020204" pitchFamily="34" charset="0"/>
              </a:rPr>
              <a:t> Training and awareness campaigns; and </a:t>
            </a:r>
          </a:p>
          <a:p>
            <a:pPr lvl="1"/>
            <a:r>
              <a:rPr lang="en-US" sz="2400" dirty="0">
                <a:latin typeface="Arial" panose="020B0604020202020204" pitchFamily="34" charset="0"/>
                <a:cs typeface="Arial" panose="020B0604020202020204" pitchFamily="34" charset="0"/>
              </a:rPr>
              <a:t> Exercises. </a:t>
            </a:r>
          </a:p>
        </p:txBody>
      </p:sp>
    </p:spTree>
    <p:extLst>
      <p:ext uri="{BB962C8B-B14F-4D97-AF65-F5344CB8AC3E}">
        <p14:creationId xmlns:p14="http://schemas.microsoft.com/office/powerpoint/2010/main" val="9696745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C47-55C5-4928-9523-C428280B16B4}"/>
              </a:ext>
            </a:extLst>
          </p:cNvPr>
          <p:cNvSpPr>
            <a:spLocks noGrp="1"/>
          </p:cNvSpPr>
          <p:nvPr>
            <p:ph type="title"/>
          </p:nvPr>
        </p:nvSpPr>
        <p:spPr/>
        <p:txBody>
          <a:bodyPr/>
          <a:lstStyle/>
          <a:p>
            <a:r>
              <a:rPr lang="en-US" dirty="0"/>
              <a:t>Priority Examples</a:t>
            </a:r>
          </a:p>
        </p:txBody>
      </p:sp>
      <p:graphicFrame>
        <p:nvGraphicFramePr>
          <p:cNvPr id="4" name="Content Placeholder 3">
            <a:extLst>
              <a:ext uri="{FF2B5EF4-FFF2-40B4-BE49-F238E27FC236}">
                <a16:creationId xmlns:a16="http://schemas.microsoft.com/office/drawing/2014/main" id="{8E615D63-6C87-4C25-B1BB-69627A9E7453}"/>
              </a:ext>
            </a:extLst>
          </p:cNvPr>
          <p:cNvGraphicFramePr>
            <a:graphicFrameLocks noGrp="1"/>
          </p:cNvGraphicFramePr>
          <p:nvPr>
            <p:ph idx="1"/>
            <p:extLst>
              <p:ext uri="{D42A27DB-BD31-4B8C-83A1-F6EECF244321}">
                <p14:modId xmlns:p14="http://schemas.microsoft.com/office/powerpoint/2010/main" val="4236332000"/>
              </p:ext>
            </p:extLst>
          </p:nvPr>
        </p:nvGraphicFramePr>
        <p:xfrm>
          <a:off x="439139" y="1084218"/>
          <a:ext cx="11130842" cy="5567852"/>
        </p:xfrm>
        <a:graphic>
          <a:graphicData uri="http://schemas.openxmlformats.org/drawingml/2006/table">
            <a:tbl>
              <a:tblPr/>
              <a:tblGrid>
                <a:gridCol w="5565421">
                  <a:extLst>
                    <a:ext uri="{9D8B030D-6E8A-4147-A177-3AD203B41FA5}">
                      <a16:colId xmlns:a16="http://schemas.microsoft.com/office/drawing/2014/main" val="57825234"/>
                    </a:ext>
                  </a:extLst>
                </a:gridCol>
                <a:gridCol w="5565421">
                  <a:extLst>
                    <a:ext uri="{9D8B030D-6E8A-4147-A177-3AD203B41FA5}">
                      <a16:colId xmlns:a16="http://schemas.microsoft.com/office/drawing/2014/main" val="1283898906"/>
                    </a:ext>
                  </a:extLst>
                </a:gridCol>
              </a:tblGrid>
              <a:tr h="369070">
                <a:tc>
                  <a:txBody>
                    <a:bodyPr/>
                    <a:lstStyle/>
                    <a:p>
                      <a:r>
                        <a:rPr lang="en-US" sz="1800" b="1" dirty="0">
                          <a:effectLst/>
                          <a:latin typeface="Arial" panose="020B0604020202020204" pitchFamily="34" charset="0"/>
                          <a:cs typeface="Arial" panose="020B0604020202020204" pitchFamily="34" charset="0"/>
                        </a:rPr>
                        <a:t>Priority Area</a:t>
                      </a:r>
                      <a:endParaRPr lang="en-US" sz="1800" dirty="0">
                        <a:effectLst/>
                        <a:latin typeface="Arial" panose="020B0604020202020204" pitchFamily="34" charset="0"/>
                        <a:cs typeface="Arial" panose="020B0604020202020204" pitchFamily="34" charset="0"/>
                      </a:endParaRPr>
                    </a:p>
                  </a:txBody>
                  <a:tcPr marL="67738" marR="6773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en-US" sz="1800" b="1" dirty="0">
                          <a:effectLst/>
                          <a:latin typeface="Arial" panose="020B0604020202020204" pitchFamily="34" charset="0"/>
                          <a:cs typeface="Arial" panose="020B0604020202020204" pitchFamily="34" charset="0"/>
                        </a:rPr>
                        <a:t>Example Project Type</a:t>
                      </a:r>
                      <a:endParaRPr lang="en-US" sz="1800" dirty="0">
                        <a:effectLst/>
                        <a:latin typeface="Arial" panose="020B0604020202020204" pitchFamily="34" charset="0"/>
                        <a:cs typeface="Arial" panose="020B0604020202020204" pitchFamily="34" charset="0"/>
                      </a:endParaRPr>
                    </a:p>
                  </a:txBody>
                  <a:tcPr marL="67738" marR="6773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163267"/>
                  </a:ext>
                </a:extLst>
              </a:tr>
              <a:tr h="1798583">
                <a:tc>
                  <a:txBody>
                    <a:bodyPr/>
                    <a:lstStyle/>
                    <a:p>
                      <a:r>
                        <a:rPr lang="en-US" sz="1800" b="0" dirty="0">
                          <a:effectLst/>
                          <a:latin typeface="Arial" panose="020B0604020202020204" pitchFamily="34" charset="0"/>
                          <a:cs typeface="Arial" panose="020B0604020202020204" pitchFamily="34" charset="0"/>
                        </a:rPr>
                        <a:t>Enhancing the Protection of</a:t>
                      </a:r>
                      <a:br>
                        <a:rPr lang="en-US" sz="1800" b="0" dirty="0">
                          <a:effectLst/>
                          <a:latin typeface="Arial" panose="020B0604020202020204" pitchFamily="34" charset="0"/>
                          <a:cs typeface="Arial" panose="020B0604020202020204" pitchFamily="34" charset="0"/>
                        </a:rPr>
                      </a:br>
                      <a:r>
                        <a:rPr lang="en-US" sz="1800" b="0" dirty="0">
                          <a:effectLst/>
                          <a:latin typeface="Arial" panose="020B0604020202020204" pitchFamily="34" charset="0"/>
                          <a:cs typeface="Arial" panose="020B0604020202020204" pitchFamily="34" charset="0"/>
                        </a:rPr>
                        <a:t>Soft Targets/Crowded Places</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Private security guards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Physical security enhancements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cameras (CCTV)</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screening equipment for people and baggage</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Access controls: Fencing, gates, barriers, etc.</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5026673"/>
                  </a:ext>
                </a:extLst>
              </a:tr>
              <a:tr h="2014413">
                <a:tc>
                  <a:txBody>
                    <a:bodyPr/>
                    <a:lstStyle/>
                    <a:p>
                      <a:r>
                        <a:rPr lang="en-US" sz="1800" b="0" dirty="0">
                          <a:effectLst/>
                          <a:latin typeface="Arial" panose="020B0604020202020204" pitchFamily="34" charset="0"/>
                          <a:cs typeface="Arial" panose="020B0604020202020204" pitchFamily="34" charset="0"/>
                        </a:rPr>
                        <a:t>Planning</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Conduct or enhancement of security risk assessments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Development of:</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plans and protocols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Emergency contingency plans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Evacuation/shelter in place plans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4622667"/>
                  </a:ext>
                </a:extLst>
              </a:tr>
              <a:tr h="935264">
                <a:tc>
                  <a:txBody>
                    <a:bodyPr/>
                    <a:lstStyle/>
                    <a:p>
                      <a:r>
                        <a:rPr lang="en-US" sz="1800" b="0" dirty="0">
                          <a:effectLst/>
                          <a:latin typeface="Arial" panose="020B0604020202020204" pitchFamily="34" charset="0"/>
                          <a:cs typeface="Arial" panose="020B0604020202020204" pitchFamily="34" charset="0"/>
                        </a:rPr>
                        <a:t>Training &amp; Awareness</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Active shooter training</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training for employees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Public awareness/preparedness campaigns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82955523"/>
                  </a:ext>
                </a:extLst>
              </a:tr>
              <a:tr h="369070">
                <a:tc>
                  <a:txBody>
                    <a:bodyPr/>
                    <a:lstStyle/>
                    <a:p>
                      <a:r>
                        <a:rPr lang="en-US" sz="1800" b="0" dirty="0">
                          <a:effectLst/>
                          <a:latin typeface="Arial" panose="020B0604020202020204" pitchFamily="34" charset="0"/>
                          <a:cs typeface="Arial" panose="020B0604020202020204" pitchFamily="34" charset="0"/>
                        </a:rPr>
                        <a:t>Exercises</a:t>
                      </a:r>
                    </a:p>
                  </a:txBody>
                  <a:tcPr marL="67738" marR="6502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Response exercises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9322316"/>
                  </a:ext>
                </a:extLst>
              </a:tr>
            </a:tbl>
          </a:graphicData>
        </a:graphic>
      </p:graphicFrame>
    </p:spTree>
    <p:extLst>
      <p:ext uri="{BB962C8B-B14F-4D97-AF65-F5344CB8AC3E}">
        <p14:creationId xmlns:p14="http://schemas.microsoft.com/office/powerpoint/2010/main" val="1605688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Proposed Activities are limited to:</a:t>
            </a:r>
          </a:p>
        </p:txBody>
      </p:sp>
      <p:sp>
        <p:nvSpPr>
          <p:cNvPr id="3" name="Content Placeholder 2"/>
          <p:cNvSpPr>
            <a:spLocks noGrp="1"/>
          </p:cNvSpPr>
          <p:nvPr>
            <p:ph idx="1"/>
          </p:nvPr>
        </p:nvSpPr>
        <p:spPr>
          <a:xfrm>
            <a:off x="496711" y="968516"/>
            <a:ext cx="11198577" cy="5889484"/>
          </a:xfrm>
        </p:spPr>
        <p:txBody>
          <a:bodyPr>
            <a:noAutofit/>
          </a:bodyPr>
          <a:lstStyle/>
          <a:p>
            <a:r>
              <a:rPr lang="en-US" sz="1800" dirty="0">
                <a:latin typeface="Arial" panose="020B0604020202020204" pitchFamily="34" charset="0"/>
                <a:cs typeface="Arial" panose="020B0604020202020204" pitchFamily="34" charset="0"/>
              </a:rPr>
              <a:t>1. </a:t>
            </a:r>
            <a:r>
              <a:rPr lang="en-US" sz="1800" b="1" dirty="0">
                <a:solidFill>
                  <a:schemeClr val="accent1">
                    <a:lumMod val="60000"/>
                    <a:lumOff val="40000"/>
                  </a:schemeClr>
                </a:solidFill>
                <a:latin typeface="Arial" panose="020B0604020202020204" pitchFamily="34" charset="0"/>
                <a:cs typeface="Arial" panose="020B0604020202020204" pitchFamily="34" charset="0"/>
              </a:rPr>
              <a:t>Planning Costs: </a:t>
            </a:r>
            <a:r>
              <a:rPr lang="en-US" sz="1800" dirty="0">
                <a:latin typeface="Arial" panose="020B0604020202020204" pitchFamily="34" charset="0"/>
                <a:cs typeface="Arial" panose="020B0604020202020204" pitchFamily="34" charset="0"/>
              </a:rPr>
              <a:t>Security or emergency planning expenses and the materials utilized to conduct planning activities. Planning must be related to the protection of the facility and the people within the facility and should include people with access and functional needs as well as those with limited English proficiency. </a:t>
            </a:r>
          </a:p>
          <a:p>
            <a:r>
              <a:rPr lang="en-US" sz="1800" dirty="0">
                <a:latin typeface="Arial" panose="020B0604020202020204" pitchFamily="34" charset="0"/>
                <a:cs typeface="Arial" panose="020B0604020202020204" pitchFamily="34" charset="0"/>
              </a:rPr>
              <a:t>2. </a:t>
            </a:r>
            <a:r>
              <a:rPr lang="en-US" sz="1800" b="1" dirty="0">
                <a:solidFill>
                  <a:schemeClr val="accent1">
                    <a:lumMod val="60000"/>
                    <a:lumOff val="40000"/>
                  </a:schemeClr>
                </a:solidFill>
                <a:latin typeface="Arial" panose="020B0604020202020204" pitchFamily="34" charset="0"/>
                <a:cs typeface="Arial" panose="020B0604020202020204" pitchFamily="34" charset="0"/>
              </a:rPr>
              <a:t>Exercise Costs: </a:t>
            </a:r>
            <a:r>
              <a:rPr lang="en-US" sz="1800" dirty="0">
                <a:latin typeface="Arial" panose="020B0604020202020204" pitchFamily="34" charset="0"/>
                <a:cs typeface="Arial" panose="020B0604020202020204" pitchFamily="34" charset="0"/>
              </a:rPr>
              <a:t>Conduct security-related exercises. This includes costs related to planning, meeting space and other meeting costs, facilitation costs, materials and supplies, and documentation. See the FEMA Preparedness Grants Manual for more information. </a:t>
            </a:r>
          </a:p>
          <a:p>
            <a:r>
              <a:rPr lang="en-US" sz="1800" dirty="0">
                <a:latin typeface="Arial" panose="020B0604020202020204" pitchFamily="34" charset="0"/>
                <a:cs typeface="Arial" panose="020B0604020202020204" pitchFamily="34" charset="0"/>
              </a:rPr>
              <a:t>3. </a:t>
            </a:r>
            <a:r>
              <a:rPr lang="en-US" sz="1800" b="1" dirty="0">
                <a:solidFill>
                  <a:schemeClr val="accent1">
                    <a:lumMod val="60000"/>
                    <a:lumOff val="40000"/>
                  </a:schemeClr>
                </a:solidFill>
                <a:latin typeface="Arial" panose="020B0604020202020204" pitchFamily="34" charset="0"/>
                <a:cs typeface="Arial" panose="020B0604020202020204" pitchFamily="34" charset="0"/>
              </a:rPr>
              <a:t>Training Costs: </a:t>
            </a:r>
            <a:r>
              <a:rPr lang="en-US" sz="1800" dirty="0">
                <a:latin typeface="Arial" panose="020B0604020202020204" pitchFamily="34" charset="0"/>
                <a:cs typeface="Arial" panose="020B0604020202020204" pitchFamily="34" charset="0"/>
              </a:rPr>
              <a:t>Costs for training of security personnel are permitted. Allowable training topics are limited to the protection of critical infrastructure and key resources, including physical and cybersecurity, target hardening, and terrorism awareness/employee preparedness. Training conducted using NU-NSGP funds must address a specific threat and/or vulnerability, as identified in the nonprofit organization’s investment justification (IJ). See the FEMA Preparedness Grants Manual for more information. </a:t>
            </a:r>
          </a:p>
          <a:p>
            <a:r>
              <a:rPr lang="en-US" sz="1800" dirty="0">
                <a:latin typeface="Arial" panose="020B0604020202020204" pitchFamily="34" charset="0"/>
                <a:cs typeface="Arial" panose="020B0604020202020204" pitchFamily="34" charset="0"/>
              </a:rPr>
              <a:t>4. </a:t>
            </a:r>
            <a:r>
              <a:rPr lang="en-US" sz="1800" b="1" dirty="0">
                <a:solidFill>
                  <a:schemeClr val="accent1">
                    <a:lumMod val="60000"/>
                    <a:lumOff val="40000"/>
                  </a:schemeClr>
                </a:solidFill>
                <a:latin typeface="Arial" panose="020B0604020202020204" pitchFamily="34" charset="0"/>
                <a:cs typeface="Arial" panose="020B0604020202020204" pitchFamily="34" charset="0"/>
              </a:rPr>
              <a:t>Equipment:</a:t>
            </a:r>
            <a:r>
              <a:rPr lang="en-US" sz="1800" dirty="0">
                <a:latin typeface="Arial" panose="020B0604020202020204" pitchFamily="34" charset="0"/>
                <a:cs typeface="Arial" panose="020B0604020202020204" pitchFamily="34" charset="0"/>
              </a:rPr>
              <a:t> Authorized Equipment List (AEL) Physical Security Enhancement Equipment (Category 14) and Inspection and Screening Systems (Category 15). For more information regarding property management standards for equipment, please reference 2 C.F.R. § 200.313, located on the Electronic Code of Federal Regulations. 5. Maintenance and Sustainment Costs: Maintenance, contracts, warranties, repair or replacement costs, upgrades, and user fees as described in FP 205-402-125-1 Maintenance Contracts and Warranty Coverage Funded by Preparedness Grants.</a:t>
            </a:r>
          </a:p>
          <a:p>
            <a:r>
              <a:rPr lang="en-US" sz="1800" dirty="0">
                <a:latin typeface="Arial" panose="020B0604020202020204" pitchFamily="34" charset="0"/>
                <a:cs typeface="Arial" panose="020B0604020202020204" pitchFamily="34" charset="0"/>
              </a:rPr>
              <a:t>5. </a:t>
            </a:r>
            <a:r>
              <a:rPr lang="en-US" sz="1800" b="1" dirty="0">
                <a:solidFill>
                  <a:schemeClr val="accent1">
                    <a:lumMod val="60000"/>
                    <a:lumOff val="40000"/>
                  </a:schemeClr>
                </a:solidFill>
                <a:latin typeface="Arial" panose="020B0604020202020204" pitchFamily="34" charset="0"/>
                <a:cs typeface="Arial" panose="020B0604020202020204" pitchFamily="34" charset="0"/>
              </a:rPr>
              <a:t>Maintenance and Sustainment Costs: </a:t>
            </a:r>
            <a:r>
              <a:rPr lang="en-US" sz="1800" dirty="0">
                <a:latin typeface="Arial" panose="020B0604020202020204" pitchFamily="34" charset="0"/>
                <a:cs typeface="Arial" panose="020B0604020202020204" pitchFamily="34" charset="0"/>
              </a:rPr>
              <a:t>Maintenance, contracts, warranties, repair or replacement costs, upgrades, and user fees as described in FP 205-402-125-1 Maintenance Contracts and Warranty Coverage Funded by Preparedness Grants.</a:t>
            </a:r>
            <a:endParaRPr lang="en-US" sz="1800"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63332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Allowable Costs</a:t>
            </a:r>
          </a:p>
        </p:txBody>
      </p:sp>
      <p:sp>
        <p:nvSpPr>
          <p:cNvPr id="3" name="Content Placeholder 2"/>
          <p:cNvSpPr>
            <a:spLocks noGrp="1"/>
          </p:cNvSpPr>
          <p:nvPr>
            <p:ph idx="1"/>
          </p:nvPr>
        </p:nvSpPr>
        <p:spPr>
          <a:xfrm>
            <a:off x="530578" y="1227909"/>
            <a:ext cx="11198577" cy="5447211"/>
          </a:xfrm>
        </p:spPr>
        <p:txBody>
          <a:bodyPr>
            <a:noAutofit/>
          </a:bodyPr>
          <a:lstStyle/>
          <a:p>
            <a:pPr marL="457200" lvl="1" indent="0">
              <a:buNone/>
            </a:pPr>
            <a:r>
              <a:rPr lang="en-US" b="1" dirty="0">
                <a:solidFill>
                  <a:schemeClr val="accent1">
                    <a:lumMod val="60000"/>
                    <a:lumOff val="40000"/>
                  </a:schemeClr>
                </a:solidFill>
                <a:latin typeface="Arial" panose="020B0604020202020204" pitchFamily="34" charset="0"/>
                <a:cs typeface="Arial" panose="020B0604020202020204" pitchFamily="34" charset="0"/>
              </a:rPr>
              <a:t>Management and Administration (M&amp;A) </a:t>
            </a:r>
            <a:r>
              <a:rPr lang="en-US" dirty="0">
                <a:latin typeface="Arial" panose="020B0604020202020204" pitchFamily="34" charset="0"/>
                <a:cs typeface="Arial" panose="020B0604020202020204" pitchFamily="34" charset="0"/>
              </a:rPr>
              <a:t>M&amp;A activities are those costs defined as directly relating to the management and administration of NSGP funds, such as financial management and monitoring. The amount of M&amp;A is specified in each fiscal year’s NSGP NOFO. M&amp;A costs include the following categories of activities: </a:t>
            </a:r>
          </a:p>
          <a:p>
            <a:pPr lvl="1"/>
            <a:r>
              <a:rPr lang="en-US" dirty="0">
                <a:latin typeface="Arial" panose="020B0604020202020204" pitchFamily="34" charset="0"/>
                <a:cs typeface="Arial" panose="020B0604020202020204" pitchFamily="34" charset="0"/>
              </a:rPr>
              <a:t>Hiring of full-time or part-time staff or contractors/consultants responsible for activities relating to the management and administration of NSGP funds. </a:t>
            </a:r>
          </a:p>
          <a:p>
            <a:pPr lvl="1"/>
            <a:r>
              <a:rPr lang="en-US" dirty="0">
                <a:latin typeface="Arial" panose="020B0604020202020204" pitchFamily="34" charset="0"/>
                <a:cs typeface="Arial" panose="020B0604020202020204" pitchFamily="34" charset="0"/>
              </a:rPr>
              <a:t>Meeting-related expenses directly related to M&amp;A of NSGP funds Indirect (Facilities and Administrative [F&amp;A]) Costs.</a:t>
            </a:r>
          </a:p>
          <a:p>
            <a:pPr marL="457200" lvl="1" indent="0">
              <a:buNone/>
            </a:pPr>
            <a:r>
              <a:rPr lang="en-US" i="1" dirty="0">
                <a:solidFill>
                  <a:schemeClr val="accent2">
                    <a:lumMod val="75000"/>
                  </a:schemeClr>
                </a:solidFill>
                <a:latin typeface="Arial" panose="020B0604020202020204" pitchFamily="34" charset="0"/>
                <a:cs typeface="Arial" panose="020B0604020202020204" pitchFamily="34" charset="0"/>
              </a:rPr>
              <a:t>Note: These must be listed in the IJ and Pre-Approved</a:t>
            </a:r>
          </a:p>
          <a:p>
            <a:pPr marL="457200" lvl="1" indent="0">
              <a:buNone/>
            </a:pPr>
            <a:r>
              <a:rPr lang="en-US" b="1" dirty="0">
                <a:solidFill>
                  <a:schemeClr val="accent1">
                    <a:lumMod val="60000"/>
                    <a:lumOff val="40000"/>
                  </a:schemeClr>
                </a:solidFill>
                <a:latin typeface="Arial" panose="020B0604020202020204" pitchFamily="34" charset="0"/>
                <a:cs typeface="Arial" panose="020B0604020202020204" pitchFamily="34" charset="0"/>
              </a:rPr>
              <a:t>Indirect costs </a:t>
            </a:r>
            <a:r>
              <a:rPr lang="en-US" dirty="0">
                <a:latin typeface="Arial" panose="020B0604020202020204" pitchFamily="34" charset="0"/>
                <a:cs typeface="Arial" panose="020B0604020202020204" pitchFamily="34" charset="0"/>
              </a:rPr>
              <a:t>are allowable under this program as described in 2 C.F.R. Part 200, including 2 C.F.R. § 200.414. Applicants with a </a:t>
            </a:r>
            <a:r>
              <a:rPr lang="en-US" i="1" dirty="0">
                <a:latin typeface="Arial" panose="020B0604020202020204" pitchFamily="34" charset="0"/>
                <a:cs typeface="Arial" panose="020B0604020202020204" pitchFamily="34" charset="0"/>
              </a:rPr>
              <a:t>negotiated</a:t>
            </a:r>
            <a:r>
              <a:rPr lang="en-US" dirty="0">
                <a:latin typeface="Arial" panose="020B0604020202020204" pitchFamily="34" charset="0"/>
                <a:cs typeface="Arial" panose="020B0604020202020204" pitchFamily="34" charset="0"/>
              </a:rPr>
              <a:t> indirect cost rate agreement that desire to charge indirect costs to an award must provide a copy of their negotiated indirect cost rate agreement at the time of application. </a:t>
            </a:r>
          </a:p>
          <a:p>
            <a:pPr marL="457200" lvl="1" indent="0">
              <a:buNone/>
            </a:pPr>
            <a:r>
              <a:rPr lang="en-US" dirty="0">
                <a:latin typeface="Arial" panose="020B0604020202020204" pitchFamily="34" charset="0"/>
                <a:cs typeface="Arial" panose="020B0604020202020204" pitchFamily="34" charset="0"/>
              </a:rPr>
              <a:t>Applicants that are not required by 2 C.F.R. Part 200 to have a negotiated indirect cost rate agreement but are required by 2 C.F.R. Part 200 to develop an indirect cost rate proposal </a:t>
            </a:r>
            <a:r>
              <a:rPr lang="en-US" i="1" dirty="0">
                <a:solidFill>
                  <a:srgbClr val="4CA7FA"/>
                </a:solidFill>
                <a:latin typeface="Arial" panose="020B0604020202020204" pitchFamily="34" charset="0"/>
                <a:cs typeface="Arial" panose="020B0604020202020204" pitchFamily="34" charset="0"/>
              </a:rPr>
              <a:t>must provide a copy of their proposal at the time of application</a:t>
            </a:r>
            <a:r>
              <a:rPr lang="en-US" dirty="0">
                <a:latin typeface="Arial" panose="020B0604020202020204" pitchFamily="34" charset="0"/>
                <a:cs typeface="Arial" panose="020B0604020202020204" pitchFamily="34" charset="0"/>
              </a:rPr>
              <a:t>. </a:t>
            </a:r>
          </a:p>
          <a:p>
            <a:pPr marL="457200" lvl="1" indent="0">
              <a:buNone/>
            </a:pPr>
            <a:r>
              <a:rPr lang="en-US" dirty="0">
                <a:latin typeface="Arial" panose="020B0604020202020204" pitchFamily="34" charset="0"/>
                <a:cs typeface="Arial" panose="020B0604020202020204" pitchFamily="34" charset="0"/>
              </a:rPr>
              <a:t>Post-award requests to charge indirect costs will be considered on a case-by-case basis and based upon the submission of an agreement or proposal.</a:t>
            </a:r>
          </a:p>
        </p:txBody>
      </p:sp>
    </p:spTree>
    <p:extLst>
      <p:ext uri="{BB962C8B-B14F-4D97-AF65-F5344CB8AC3E}">
        <p14:creationId xmlns:p14="http://schemas.microsoft.com/office/powerpoint/2010/main" val="39645046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Allowable Direct Costs- Planning</a:t>
            </a:r>
            <a:endParaRPr lang="en-US" sz="3200" dirty="0"/>
          </a:p>
        </p:txBody>
      </p:sp>
      <p:sp>
        <p:nvSpPr>
          <p:cNvPr id="3" name="Content Placeholder 2"/>
          <p:cNvSpPr>
            <a:spLocks noGrp="1"/>
          </p:cNvSpPr>
          <p:nvPr>
            <p:ph idx="1"/>
          </p:nvPr>
        </p:nvSpPr>
        <p:spPr>
          <a:xfrm>
            <a:off x="530578" y="1071155"/>
            <a:ext cx="11198577" cy="5084112"/>
          </a:xfrm>
        </p:spPr>
        <p:txBody>
          <a:bodyPr>
            <a:normAutofit fontScale="70000" lnSpcReduction="20000"/>
          </a:bodyPr>
          <a:lstStyle/>
          <a:p>
            <a:pPr marL="0" indent="0">
              <a:buNone/>
            </a:pPr>
            <a:endParaRPr lang="en-US" sz="3600" dirty="0"/>
          </a:p>
          <a:p>
            <a:pPr marL="0" indent="0">
              <a:buNone/>
            </a:pPr>
            <a:r>
              <a:rPr lang="en-US" sz="3200" dirty="0">
                <a:latin typeface="Arial" panose="020B0604020202020204" pitchFamily="34" charset="0"/>
                <a:cs typeface="Arial" panose="020B0604020202020204" pitchFamily="34" charset="0"/>
              </a:rPr>
              <a:t>Funding may be used for security or emergency planning expenses and the materials required to conduct planning activities. </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Planning must be related to the protection of the facility and the people within the facility and should include consideration of access and functional needs as well as those with limited English proficiency.</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Examples of planning activities allowable under this program include: </a:t>
            </a:r>
          </a:p>
          <a:p>
            <a:pPr marL="0" indent="0">
              <a:buNone/>
            </a:pPr>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Development and enhancement of security plans and protocols · </a:t>
            </a:r>
          </a:p>
          <a:p>
            <a:r>
              <a:rPr lang="en-US" sz="3200" dirty="0">
                <a:latin typeface="Arial" panose="020B0604020202020204" pitchFamily="34" charset="0"/>
                <a:cs typeface="Arial" panose="020B0604020202020204" pitchFamily="34" charset="0"/>
              </a:rPr>
              <a:t>Development or further strengthening of security assessments · </a:t>
            </a:r>
          </a:p>
          <a:p>
            <a:r>
              <a:rPr lang="en-US" sz="3200" dirty="0">
                <a:latin typeface="Arial" panose="020B0604020202020204" pitchFamily="34" charset="0"/>
                <a:cs typeface="Arial" panose="020B0604020202020204" pitchFamily="34" charset="0"/>
              </a:rPr>
              <a:t>Emergency contingency plans · </a:t>
            </a:r>
          </a:p>
          <a:p>
            <a:r>
              <a:rPr lang="en-US" sz="3200" dirty="0">
                <a:latin typeface="Arial" panose="020B0604020202020204" pitchFamily="34" charset="0"/>
                <a:cs typeface="Arial" panose="020B0604020202020204" pitchFamily="34" charset="0"/>
              </a:rPr>
              <a:t>Evacuation/Shelter-in-place plans · </a:t>
            </a:r>
          </a:p>
          <a:p>
            <a:r>
              <a:rPr lang="en-US" sz="3200" dirty="0">
                <a:latin typeface="Arial" panose="020B0604020202020204" pitchFamily="34" charset="0"/>
                <a:cs typeface="Arial" panose="020B0604020202020204" pitchFamily="34" charset="0"/>
              </a:rPr>
              <a:t>Other project planning activities with prior approval from DHS/FEMA </a:t>
            </a:r>
          </a:p>
        </p:txBody>
      </p:sp>
    </p:spTree>
    <p:extLst>
      <p:ext uri="{BB962C8B-B14F-4D97-AF65-F5344CB8AC3E}">
        <p14:creationId xmlns:p14="http://schemas.microsoft.com/office/powerpoint/2010/main" val="2245639228"/>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2800" b="1" dirty="0"/>
              <a:t>Allowable Direct Costs- Equipment </a:t>
            </a:r>
          </a:p>
        </p:txBody>
      </p:sp>
      <p:sp>
        <p:nvSpPr>
          <p:cNvPr id="3" name="Content Placeholder 2"/>
          <p:cNvSpPr>
            <a:spLocks noGrp="1"/>
          </p:cNvSpPr>
          <p:nvPr>
            <p:ph idx="1"/>
          </p:nvPr>
        </p:nvSpPr>
        <p:spPr>
          <a:xfrm>
            <a:off x="530578" y="1097280"/>
            <a:ext cx="11198577" cy="5512525"/>
          </a:xfrm>
        </p:spPr>
        <p:txBody>
          <a:bodyPr>
            <a:normAutofit fontScale="47500" lnSpcReduction="20000"/>
          </a:bodyPr>
          <a:lstStyle/>
          <a:p>
            <a:pPr marL="0" indent="0">
              <a:buNone/>
            </a:pPr>
            <a:r>
              <a:rPr lang="en-US" sz="3600" dirty="0">
                <a:latin typeface="Arial" panose="020B0604020202020204" pitchFamily="34" charset="0"/>
                <a:cs typeface="Arial" panose="020B0604020202020204" pitchFamily="34" charset="0"/>
              </a:rPr>
              <a:t>Allowable costs are focused on target hardening and physical security enhancements. </a:t>
            </a:r>
          </a:p>
          <a:p>
            <a:pPr marL="0" indent="0">
              <a:buNone/>
            </a:pPr>
            <a:r>
              <a:rPr lang="en-US" sz="3600" dirty="0">
                <a:latin typeface="Arial" panose="020B0604020202020204" pitchFamily="34" charset="0"/>
                <a:cs typeface="Arial" panose="020B0604020202020204" pitchFamily="34" charset="0"/>
              </a:rPr>
              <a:t>Funding can be used for the acquisition and installation of security equipment on real property (including buildings and improvements) owned or leased by the nonprofit organization, specifically in prevention of and/or protection against the risk of a terrorist attack. </a:t>
            </a:r>
          </a:p>
          <a:p>
            <a:pPr marL="0" indent="0">
              <a:buNone/>
            </a:pPr>
            <a:r>
              <a:rPr lang="en-US" sz="3600" dirty="0">
                <a:latin typeface="Arial" panose="020B0604020202020204" pitchFamily="34" charset="0"/>
                <a:cs typeface="Arial" panose="020B0604020202020204" pitchFamily="34" charset="0"/>
              </a:rPr>
              <a:t>This equipment is limited to select items in the following two sections of items on the Authorized Equipment List (AEL):</a:t>
            </a:r>
          </a:p>
          <a:p>
            <a:pPr marL="0" indent="0">
              <a:buNone/>
            </a:pPr>
            <a:r>
              <a:rPr lang="en-US" sz="3600" dirty="0">
                <a:latin typeface="Arial" panose="020B0604020202020204" pitchFamily="34" charset="0"/>
                <a:cs typeface="Arial" panose="020B0604020202020204" pitchFamily="34" charset="0"/>
              </a:rPr>
              <a:t>Physical Security Enhancement Equipment (Section 14)  </a:t>
            </a:r>
          </a:p>
          <a:p>
            <a:pPr marL="0" indent="0">
              <a:buNone/>
            </a:pPr>
            <a:r>
              <a:rPr lang="en-US" sz="3600" dirty="0">
                <a:latin typeface="Arial" panose="020B0604020202020204" pitchFamily="34" charset="0"/>
                <a:cs typeface="Arial" panose="020B0604020202020204" pitchFamily="34" charset="0"/>
              </a:rPr>
              <a:t>Inspection and Screening Systems (Section 15) </a:t>
            </a:r>
          </a:p>
          <a:p>
            <a:pPr marL="0" indent="0">
              <a:buNone/>
            </a:pPr>
            <a:r>
              <a:rPr lang="en-US" sz="3600" dirty="0">
                <a:latin typeface="Arial" panose="020B0604020202020204" pitchFamily="34" charset="0"/>
                <a:cs typeface="Arial" panose="020B0604020202020204" pitchFamily="34" charset="0"/>
              </a:rPr>
              <a:t>Portable radios </a:t>
            </a:r>
          </a:p>
          <a:p>
            <a:pPr marL="0" indent="0">
              <a:buNone/>
            </a:pPr>
            <a:r>
              <a:rPr lang="en-US" sz="3600" dirty="0">
                <a:latin typeface="Arial" panose="020B0604020202020204" pitchFamily="34" charset="0"/>
                <a:cs typeface="Arial" panose="020B0604020202020204" pitchFamily="34" charset="0"/>
              </a:rPr>
              <a:t>public warning &amp; notification</a:t>
            </a:r>
          </a:p>
          <a:p>
            <a:pPr marL="0" indent="0">
              <a:buNone/>
            </a:pPr>
            <a:r>
              <a:rPr lang="en-US" sz="3600" dirty="0">
                <a:latin typeface="Arial" panose="020B0604020202020204" pitchFamily="34" charset="0"/>
                <a:cs typeface="Arial" panose="020B0604020202020204" pitchFamily="34" charset="0"/>
              </a:rPr>
              <a:t>The two allowable prevention and protection categories and equipment standards for the NSGP are listed on DHS AEL located on the DHS/FEMA site at </a:t>
            </a:r>
          </a:p>
          <a:p>
            <a:pPr marL="0" indent="0">
              <a:buNone/>
            </a:pPr>
            <a:r>
              <a:rPr lang="en-US" sz="3600" b="1" dirty="0">
                <a:solidFill>
                  <a:schemeClr val="accent1">
                    <a:lumMod val="60000"/>
                    <a:lumOff val="4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http://www.fema.gov/authorized-equipment-list</a:t>
            </a:r>
            <a:r>
              <a:rPr lang="en-US" sz="3600" b="1" dirty="0">
                <a:solidFill>
                  <a:schemeClr val="accent1">
                    <a:lumMod val="60000"/>
                    <a:lumOff val="40000"/>
                  </a:schemeClr>
                </a:solidFill>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 </a:t>
            </a:r>
          </a:p>
          <a:p>
            <a:pPr marL="0" indent="0">
              <a:buNone/>
            </a:pPr>
            <a:r>
              <a:rPr lang="en-US" sz="3600" dirty="0">
                <a:latin typeface="Arial" panose="020B0604020202020204" pitchFamily="34" charset="0"/>
                <a:cs typeface="Arial" panose="020B0604020202020204" pitchFamily="34" charset="0"/>
              </a:rPr>
              <a:t>Unless otherwise stated, equipment must meet all mandatory statutory, regulatory, and DHS/FEMA-adopted standards to be eligible for purchase using these funds, including the Americans with Disabilities Act. </a:t>
            </a:r>
          </a:p>
          <a:p>
            <a:pPr marL="0" indent="0">
              <a:buNone/>
            </a:pPr>
            <a:r>
              <a:rPr lang="en-US" sz="3600" i="1" dirty="0">
                <a:solidFill>
                  <a:schemeClr val="accent2">
                    <a:lumMod val="75000"/>
                  </a:schemeClr>
                </a:solidFill>
                <a:latin typeface="Arial" panose="020B0604020202020204" pitchFamily="34" charset="0"/>
                <a:cs typeface="Arial" panose="020B0604020202020204" pitchFamily="34" charset="0"/>
              </a:rPr>
              <a:t>In addition, recipients will be responsible for obtaining and maintaining all necessary certifications and licenses for the requested equipment. </a:t>
            </a:r>
            <a:r>
              <a:rPr lang="en-US" sz="3600" dirty="0">
                <a:latin typeface="Arial" panose="020B0604020202020204" pitchFamily="34" charset="0"/>
                <a:cs typeface="Arial" panose="020B0604020202020204" pitchFamily="34" charset="0"/>
              </a:rPr>
              <a:t>Applicants should analyze the cost benefits of purchasing versus leasing equipment, especially high-cost items and those subject to rapid technical advances. Large equipment purchases must be identified and explained. For more information regarding property management standards for equipment, please reference 2 C.F.R. Part 200, including but not limited to 2 C.F.R. §§ 200.310, 200.313, and 200.316.</a:t>
            </a:r>
          </a:p>
        </p:txBody>
      </p:sp>
    </p:spTree>
    <p:extLst>
      <p:ext uri="{BB962C8B-B14F-4D97-AF65-F5344CB8AC3E}">
        <p14:creationId xmlns:p14="http://schemas.microsoft.com/office/powerpoint/2010/main" val="20853331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FDD61-C7A2-4A8D-B0B5-AB84BEF3DB8E}"/>
              </a:ext>
            </a:extLst>
          </p:cNvPr>
          <p:cNvSpPr>
            <a:spLocks noGrp="1"/>
          </p:cNvSpPr>
          <p:nvPr>
            <p:ph type="title"/>
          </p:nvPr>
        </p:nvSpPr>
        <p:spPr/>
        <p:txBody>
          <a:bodyPr/>
          <a:lstStyle/>
          <a:p>
            <a:r>
              <a:rPr lang="en-US" dirty="0"/>
              <a:t>Allowable Direct Costs- Exercises</a:t>
            </a:r>
          </a:p>
        </p:txBody>
      </p:sp>
      <p:sp>
        <p:nvSpPr>
          <p:cNvPr id="3" name="Content Placeholder 2">
            <a:extLst>
              <a:ext uri="{FF2B5EF4-FFF2-40B4-BE49-F238E27FC236}">
                <a16:creationId xmlns:a16="http://schemas.microsoft.com/office/drawing/2014/main" id="{DED62CE9-8453-44D4-A20B-6C7EFC451222}"/>
              </a:ext>
            </a:extLst>
          </p:cNvPr>
          <p:cNvSpPr>
            <a:spLocks noGrp="1"/>
          </p:cNvSpPr>
          <p:nvPr>
            <p:ph idx="1"/>
          </p:nvPr>
        </p:nvSpPr>
        <p:spPr>
          <a:xfrm>
            <a:off x="530578" y="1202267"/>
            <a:ext cx="11198577" cy="5459790"/>
          </a:xfrm>
        </p:spPr>
        <p:txBody>
          <a:bodyPr>
            <a:normAutofit/>
          </a:bodyPr>
          <a:lstStyle/>
          <a:p>
            <a:pPr marL="0" indent="0">
              <a:buNone/>
            </a:pPr>
            <a:r>
              <a:rPr lang="en-US" sz="2000" dirty="0">
                <a:latin typeface="Arial" panose="020B0604020202020204" pitchFamily="34" charset="0"/>
                <a:cs typeface="Arial" panose="020B0604020202020204" pitchFamily="34" charset="0"/>
              </a:rPr>
              <a:t>Funding may be used to conduct security-related exercises. This includes costs related to planning, meeting space and other meeting costs, facilitation costs, materials and supplies, and documentation. </a:t>
            </a:r>
          </a:p>
          <a:p>
            <a:pPr marL="0" indent="0">
              <a:buNone/>
            </a:pPr>
            <a:r>
              <a:rPr lang="en-US" sz="2000" dirty="0">
                <a:latin typeface="Arial" panose="020B0604020202020204" pitchFamily="34" charset="0"/>
                <a:cs typeface="Arial" panose="020B0604020202020204" pitchFamily="34" charset="0"/>
              </a:rPr>
              <a:t>Exercises afford organizations the opportunity to validate plans and procedures, evaluate capabilities, and assess progress toward meeting capability targets in a controlled, low-risk setting. </a:t>
            </a:r>
          </a:p>
          <a:p>
            <a:pPr marL="0" indent="0">
              <a:buNone/>
            </a:pPr>
            <a:r>
              <a:rPr lang="en-US" sz="2000" dirty="0">
                <a:latin typeface="Arial" panose="020B0604020202020204" pitchFamily="34" charset="0"/>
                <a:cs typeface="Arial" panose="020B0604020202020204" pitchFamily="34" charset="0"/>
              </a:rPr>
              <a:t>All </a:t>
            </a:r>
            <a:r>
              <a:rPr lang="en-US" sz="2000" dirty="0">
                <a:latin typeface="Calibri" panose="020F0502020204030204" pitchFamily="34" charset="0"/>
                <a:cs typeface="Calibri" panose="020F0502020204030204" pitchFamily="34" charset="0"/>
              </a:rPr>
              <a:t>shortcomings</a:t>
            </a:r>
            <a:r>
              <a:rPr lang="en-US" sz="2000" dirty="0">
                <a:latin typeface="Arial" panose="020B0604020202020204" pitchFamily="34" charset="0"/>
                <a:cs typeface="Arial" panose="020B0604020202020204" pitchFamily="34" charset="0"/>
              </a:rPr>
              <a:t> or gaps—including those identified for children and individuals with access and functional needs—should be identified in an improvement plan.</a:t>
            </a:r>
          </a:p>
          <a:p>
            <a:pPr marL="0" indent="0">
              <a:buNone/>
            </a:pPr>
            <a:r>
              <a:rPr lang="en-US" sz="2000" dirty="0">
                <a:latin typeface="Arial" panose="020B0604020202020204" pitchFamily="34" charset="0"/>
                <a:cs typeface="Arial" panose="020B0604020202020204" pitchFamily="34" charset="0"/>
              </a:rPr>
              <a:t>Improvement plans should be dynamic documents with corrective actions continually monitored and implemented as part of improving preparedness through the exercise cycle. </a:t>
            </a:r>
          </a:p>
          <a:p>
            <a:pPr marL="0" indent="0">
              <a:buNone/>
            </a:pPr>
            <a:r>
              <a:rPr lang="en-US" sz="2000" dirty="0">
                <a:latin typeface="Arial" panose="020B0604020202020204" pitchFamily="34" charset="0"/>
                <a:cs typeface="Arial" panose="020B0604020202020204" pitchFamily="34" charset="0"/>
              </a:rPr>
              <a:t>The Homeland Security Exercise and Evaluation Program (HSEEP) provides a set of guiding principles for exercise programs, as well as a common approach to exercise program management, design and development, conduct, evaluation, and improvement planning. </a:t>
            </a:r>
          </a:p>
          <a:p>
            <a:pPr marL="0" indent="0">
              <a:buNone/>
            </a:pPr>
            <a:r>
              <a:rPr lang="en-US" sz="2000" dirty="0">
                <a:latin typeface="Arial" panose="020B0604020202020204" pitchFamily="34" charset="0"/>
                <a:cs typeface="Arial" panose="020B0604020202020204" pitchFamily="34" charset="0"/>
              </a:rPr>
              <a:t>For additional information on HSEEP, NSGP Appendix | February 2020 Page C-3 refer to </a:t>
            </a:r>
            <a:r>
              <a:rPr lang="en-US" sz="2000" b="1" dirty="0">
                <a:solidFill>
                  <a:schemeClr val="accent1">
                    <a:lumMod val="60000"/>
                    <a:lumOff val="40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https://www.fema.gov/exercise</a:t>
            </a:r>
            <a:r>
              <a:rPr lang="en-US" sz="2000" b="1" dirty="0">
                <a:solidFill>
                  <a:schemeClr val="accent1">
                    <a:lumMod val="60000"/>
                    <a:lumOff val="4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2708105"/>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FDD61-C7A2-4A8D-B0B5-AB84BEF3DB8E}"/>
              </a:ext>
            </a:extLst>
          </p:cNvPr>
          <p:cNvSpPr>
            <a:spLocks noGrp="1"/>
          </p:cNvSpPr>
          <p:nvPr>
            <p:ph type="title"/>
          </p:nvPr>
        </p:nvSpPr>
        <p:spPr/>
        <p:txBody>
          <a:bodyPr>
            <a:normAutofit fontScale="90000"/>
          </a:bodyPr>
          <a:lstStyle/>
          <a:p>
            <a:r>
              <a:rPr lang="en-US" dirty="0"/>
              <a:t>Allowable Direct Costs- Maintenance and Sustainment</a:t>
            </a:r>
          </a:p>
        </p:txBody>
      </p:sp>
      <p:sp>
        <p:nvSpPr>
          <p:cNvPr id="3" name="Content Placeholder 2">
            <a:extLst>
              <a:ext uri="{FF2B5EF4-FFF2-40B4-BE49-F238E27FC236}">
                <a16:creationId xmlns:a16="http://schemas.microsoft.com/office/drawing/2014/main" id="{DED62CE9-8453-44D4-A20B-6C7EFC451222}"/>
              </a:ext>
            </a:extLst>
          </p:cNvPr>
          <p:cNvSpPr>
            <a:spLocks noGrp="1"/>
          </p:cNvSpPr>
          <p:nvPr>
            <p:ph idx="1"/>
          </p:nvPr>
        </p:nvSpPr>
        <p:spPr>
          <a:xfrm>
            <a:off x="530578" y="1136469"/>
            <a:ext cx="11198577" cy="5277394"/>
          </a:xfrm>
        </p:spPr>
        <p:txBody>
          <a:bodyPr>
            <a:noAutofit/>
          </a:bodyPr>
          <a:lstStyle/>
          <a:p>
            <a:pPr marL="0" indent="0">
              <a:buNone/>
            </a:pPr>
            <a:r>
              <a:rPr lang="en-US" sz="1600" dirty="0">
                <a:latin typeface="Arial" panose="020B0604020202020204" pitchFamily="34" charset="0"/>
                <a:cs typeface="Arial" panose="020B0604020202020204" pitchFamily="34" charset="0"/>
              </a:rPr>
              <a:t>The use of DHS/FEMA preparedness grant funds are allowable for;</a:t>
            </a:r>
          </a:p>
          <a:p>
            <a:r>
              <a:rPr lang="en-US" sz="1600" dirty="0">
                <a:latin typeface="Arial" panose="020B0604020202020204" pitchFamily="34" charset="0"/>
                <a:cs typeface="Arial" panose="020B0604020202020204" pitchFamily="34" charset="0"/>
              </a:rPr>
              <a:t>maintenance contracts, </a:t>
            </a:r>
          </a:p>
          <a:p>
            <a:r>
              <a:rPr lang="en-US" sz="1600" dirty="0">
                <a:latin typeface="Arial" panose="020B0604020202020204" pitchFamily="34" charset="0"/>
                <a:cs typeface="Arial" panose="020B0604020202020204" pitchFamily="34" charset="0"/>
              </a:rPr>
              <a:t>warranties, </a:t>
            </a:r>
          </a:p>
          <a:p>
            <a:r>
              <a:rPr lang="en-US" sz="1600" dirty="0">
                <a:latin typeface="Arial" panose="020B0604020202020204" pitchFamily="34" charset="0"/>
                <a:cs typeface="Arial" panose="020B0604020202020204" pitchFamily="34" charset="0"/>
              </a:rPr>
              <a:t>repair or replacement costs, </a:t>
            </a:r>
          </a:p>
          <a:p>
            <a:r>
              <a:rPr lang="en-US" sz="1600" dirty="0">
                <a:latin typeface="Arial" panose="020B0604020202020204" pitchFamily="34" charset="0"/>
                <a:cs typeface="Arial" panose="020B0604020202020204" pitchFamily="34" charset="0"/>
              </a:rPr>
              <a:t>upgrades, and </a:t>
            </a:r>
          </a:p>
          <a:p>
            <a:pPr marL="0" indent="0">
              <a:buNone/>
            </a:pPr>
            <a:r>
              <a:rPr lang="en-US" sz="1600" dirty="0">
                <a:latin typeface="Arial" panose="020B0604020202020204" pitchFamily="34" charset="0"/>
                <a:cs typeface="Arial" panose="020B0604020202020204" pitchFamily="34" charset="0"/>
              </a:rPr>
              <a:t>Maintenance Contracts and Warranty Coverage Funded by Preparedness Grants, located at </a:t>
            </a:r>
            <a:r>
              <a:rPr lang="en-US" sz="1600" b="1" dirty="0">
                <a:solidFill>
                  <a:schemeClr val="accent1">
                    <a:lumMod val="60000"/>
                    <a:lumOff val="4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http://www.fema.gov/media-library/assets/documents/32474</a:t>
            </a:r>
            <a:r>
              <a:rPr lang="en-US" sz="1600" b="1" dirty="0">
                <a:solidFill>
                  <a:schemeClr val="accent1">
                    <a:lumMod val="60000"/>
                    <a:lumOff val="40000"/>
                  </a:schemeClr>
                </a:solidFill>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 under all active and future grant awards, unless otherwise noted. </a:t>
            </a:r>
          </a:p>
          <a:p>
            <a:pPr marL="0" indent="0">
              <a:buNone/>
            </a:pPr>
            <a:r>
              <a:rPr lang="en-US" sz="1600" dirty="0">
                <a:latin typeface="Arial" panose="020B0604020202020204" pitchFamily="34" charset="0"/>
                <a:cs typeface="Arial" panose="020B0604020202020204" pitchFamily="34" charset="0"/>
              </a:rPr>
              <a:t>Grant funds are intended to support the National Preparedness Goal and fund projects that build and sustain the core capabilities necessary to prevent, protect against, mitigate the effects of, respond to, and recover from those threats that pose the </a:t>
            </a:r>
            <a:r>
              <a:rPr lang="en-US" sz="1800" dirty="0">
                <a:latin typeface="Calibri" panose="020F0502020204030204" pitchFamily="34" charset="0"/>
                <a:cs typeface="Calibri" panose="020F0502020204030204" pitchFamily="34" charset="0"/>
              </a:rPr>
              <a:t>greatest</a:t>
            </a:r>
            <a:r>
              <a:rPr lang="en-US" sz="1600" dirty="0">
                <a:latin typeface="Arial" panose="020B0604020202020204" pitchFamily="34" charset="0"/>
                <a:cs typeface="Arial" panose="020B0604020202020204" pitchFamily="34" charset="0"/>
              </a:rPr>
              <a:t> risk to the security of the Nation. </a:t>
            </a:r>
          </a:p>
          <a:p>
            <a:pPr marL="0" indent="0">
              <a:buNone/>
            </a:pPr>
            <a:r>
              <a:rPr lang="en-US" sz="1600" dirty="0">
                <a:latin typeface="Arial" panose="020B0604020202020204" pitchFamily="34" charset="0"/>
                <a:cs typeface="Arial" panose="020B0604020202020204" pitchFamily="34" charset="0"/>
              </a:rPr>
              <a:t>Eligible maintenance and sustainment costs must be;</a:t>
            </a:r>
          </a:p>
          <a:p>
            <a:pPr marL="457200" indent="-457200">
              <a:buAutoNum type="arabicParenBoth"/>
            </a:pPr>
            <a:r>
              <a:rPr lang="en-US" sz="1600" dirty="0">
                <a:latin typeface="Arial" panose="020B0604020202020204" pitchFamily="34" charset="0"/>
                <a:cs typeface="Arial" panose="020B0604020202020204" pitchFamily="34" charset="0"/>
              </a:rPr>
              <a:t>In direct support of existing capabilities, </a:t>
            </a:r>
          </a:p>
          <a:p>
            <a:pPr marL="457200" indent="-457200">
              <a:buAutoNum type="arabicParenBoth"/>
            </a:pPr>
            <a:r>
              <a:rPr lang="en-US" sz="1600" dirty="0">
                <a:latin typeface="Arial" panose="020B0604020202020204" pitchFamily="34" charset="0"/>
                <a:cs typeface="Arial" panose="020B0604020202020204" pitchFamily="34" charset="0"/>
              </a:rPr>
              <a:t>must be an otherwise allowable expenditure under the applicable grant program, and </a:t>
            </a:r>
          </a:p>
          <a:p>
            <a:pPr marL="457200" indent="-457200">
              <a:buAutoNum type="arabicParenBoth"/>
            </a:pPr>
            <a:r>
              <a:rPr lang="en-US" sz="1600" dirty="0">
                <a:latin typeface="Arial" panose="020B0604020202020204" pitchFamily="34" charset="0"/>
                <a:cs typeface="Arial" panose="020B0604020202020204" pitchFamily="34" charset="0"/>
              </a:rPr>
              <a:t>be tied to one of the core capabilities in the five mission areas outlined in the Goal. Additionally, eligible costs may also support equipment, training, and critical resources that have previously been purchased with either federal grant or any other source of funding other than DHS/FEMA preparedness grant program dollars. </a:t>
            </a:r>
          </a:p>
        </p:txBody>
      </p:sp>
    </p:spTree>
    <p:extLst>
      <p:ext uri="{BB962C8B-B14F-4D97-AF65-F5344CB8AC3E}">
        <p14:creationId xmlns:p14="http://schemas.microsoft.com/office/powerpoint/2010/main" val="2112487312"/>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DF5C9-D2BD-4FDB-AB37-A53FC4DA8D8A}"/>
              </a:ext>
            </a:extLst>
          </p:cNvPr>
          <p:cNvSpPr>
            <a:spLocks noGrp="1"/>
          </p:cNvSpPr>
          <p:nvPr>
            <p:ph type="title"/>
          </p:nvPr>
        </p:nvSpPr>
        <p:spPr/>
        <p:txBody>
          <a:bodyPr/>
          <a:lstStyle/>
          <a:p>
            <a:r>
              <a:rPr lang="en-US" dirty="0"/>
              <a:t>Allowable Direct Costs- Construction and Renovation</a:t>
            </a:r>
          </a:p>
        </p:txBody>
      </p:sp>
      <p:sp>
        <p:nvSpPr>
          <p:cNvPr id="3" name="Content Placeholder 2">
            <a:extLst>
              <a:ext uri="{FF2B5EF4-FFF2-40B4-BE49-F238E27FC236}">
                <a16:creationId xmlns:a16="http://schemas.microsoft.com/office/drawing/2014/main" id="{A2E774BE-0340-45CF-A876-934C908A57DE}"/>
              </a:ext>
            </a:extLst>
          </p:cNvPr>
          <p:cNvSpPr>
            <a:spLocks noGrp="1"/>
          </p:cNvSpPr>
          <p:nvPr>
            <p:ph idx="1"/>
          </p:nvPr>
        </p:nvSpPr>
        <p:spPr>
          <a:xfrm>
            <a:off x="530579" y="1202267"/>
            <a:ext cx="11198577" cy="5586342"/>
          </a:xfrm>
        </p:spPr>
        <p:txBody>
          <a:bodyPr>
            <a:noAutofit/>
          </a:bodyPr>
          <a:lstStyle/>
          <a:p>
            <a:pPr marL="0" indent="0">
              <a:buNone/>
            </a:pPr>
            <a:r>
              <a:rPr lang="en-US" sz="1800" dirty="0">
                <a:latin typeface="Arial" panose="020B0604020202020204" pitchFamily="34" charset="0"/>
                <a:cs typeface="Arial" panose="020B0604020202020204" pitchFamily="34" charset="0"/>
              </a:rPr>
              <a:t>NSGP funding may not be used for construction and renovation projects </a:t>
            </a:r>
            <a:r>
              <a:rPr lang="en-US" sz="1800" i="1" dirty="0">
                <a:solidFill>
                  <a:srgbClr val="C00000"/>
                </a:solidFill>
                <a:latin typeface="Arial" panose="020B0604020202020204" pitchFamily="34" charset="0"/>
                <a:cs typeface="Arial" panose="020B0604020202020204" pitchFamily="34" charset="0"/>
              </a:rPr>
              <a:t>without prior written approval </a:t>
            </a:r>
            <a:r>
              <a:rPr lang="en-US" sz="1800" dirty="0">
                <a:latin typeface="Arial" panose="020B0604020202020204" pitchFamily="34" charset="0"/>
                <a:cs typeface="Arial" panose="020B0604020202020204" pitchFamily="34" charset="0"/>
              </a:rPr>
              <a:t>from DHS/FEMA. </a:t>
            </a:r>
          </a:p>
          <a:p>
            <a:pPr marL="0" indent="0">
              <a:buNone/>
            </a:pPr>
            <a:r>
              <a:rPr lang="en-US" sz="1800" dirty="0">
                <a:latin typeface="Arial" panose="020B0604020202020204" pitchFamily="34" charset="0"/>
                <a:cs typeface="Arial" panose="020B0604020202020204" pitchFamily="34" charset="0"/>
              </a:rPr>
              <a:t>All recipients of NSGP funds must request and receive prior approval from DHS/FEMA before any NSGP funds are used for any construction or renovation. </a:t>
            </a:r>
          </a:p>
          <a:p>
            <a:pPr marL="0" indent="0">
              <a:buNone/>
            </a:pPr>
            <a:r>
              <a:rPr lang="en-US" sz="1800" dirty="0">
                <a:latin typeface="Arial" panose="020B0604020202020204" pitchFamily="34" charset="0"/>
                <a:cs typeface="Arial" panose="020B0604020202020204" pitchFamily="34" charset="0"/>
              </a:rPr>
              <a:t>Additionally, recipients are required to submit a SF-424C Budget and budget detail citing the project costs. </a:t>
            </a:r>
          </a:p>
          <a:p>
            <a:pPr marL="0" indent="0">
              <a:buNone/>
            </a:pPr>
            <a:r>
              <a:rPr lang="en-US" sz="1800" dirty="0">
                <a:latin typeface="Arial" panose="020B0604020202020204" pitchFamily="34" charset="0"/>
                <a:cs typeface="Arial" panose="020B0604020202020204" pitchFamily="34" charset="0"/>
              </a:rPr>
              <a:t>The total cost of any construction or renovation paid for using NSGP funds may not exceed the greater amount of $100,000.00 or 15% of the NSGP award. </a:t>
            </a:r>
          </a:p>
          <a:p>
            <a:pPr marL="0" indent="0">
              <a:buNone/>
            </a:pPr>
            <a:r>
              <a:rPr lang="en-US" sz="1800" dirty="0">
                <a:latin typeface="Arial" panose="020B0604020202020204" pitchFamily="34" charset="0"/>
                <a:cs typeface="Arial" panose="020B0604020202020204" pitchFamily="34" charset="0"/>
              </a:rPr>
              <a:t>Recipients and subrecipients are also encouraged to have completed as many steps as possible for a successful EHP review in support of their proposal for funding (e.g., coordination with their State Historic Preservation Office to identify potential historic preservation issues and to discuss the potential for project effects, compliance with all State and EHP laws and requirements). </a:t>
            </a:r>
          </a:p>
          <a:p>
            <a:pPr marL="0" indent="0">
              <a:buNone/>
            </a:pPr>
            <a:r>
              <a:rPr lang="en-US" sz="1800" dirty="0">
                <a:latin typeface="Arial" panose="020B0604020202020204" pitchFamily="34" charset="0"/>
                <a:cs typeface="Arial" panose="020B0604020202020204" pitchFamily="34" charset="0"/>
              </a:rPr>
              <a:t>Projects for which the recipient believes an Environmental Assessment (EA) may be needed, as defined in DHS </a:t>
            </a:r>
            <a:r>
              <a:rPr lang="en-US" sz="1800" dirty="0">
                <a:latin typeface="Calibri" panose="020F0502020204030204" pitchFamily="34" charset="0"/>
                <a:cs typeface="Calibri" panose="020F0502020204030204" pitchFamily="34" charset="0"/>
              </a:rPr>
              <a:t>Instruction</a:t>
            </a:r>
            <a:r>
              <a:rPr lang="en-US" sz="1800" dirty="0">
                <a:latin typeface="Arial" panose="020B0604020202020204" pitchFamily="34" charset="0"/>
                <a:cs typeface="Arial" panose="020B0604020202020204" pitchFamily="34" charset="0"/>
              </a:rPr>
              <a:t> Manual 023-01-001-01, Revision 01, FEMA Directive 108-1, and FEMA Instruction 108-1-1, must also be identified to the FEMA HQ Program Analyst within six months of the award and completed EHP review materials must be submitted no later than 12 months before the end of the period of performance. EHP review packets should be sent to  </a:t>
            </a:r>
            <a:r>
              <a:rPr lang="en-US" sz="18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NSGP.KHP@KS.GOV</a:t>
            </a:r>
            <a:r>
              <a:rPr lang="en-US" sz="1800" dirty="0">
                <a:latin typeface="Arial" panose="020B0604020202020204" pitchFamily="34" charset="0"/>
                <a:cs typeface="Arial" panose="020B0604020202020204" pitchFamily="34" charset="0"/>
              </a:rPr>
              <a:t>, so your EHP can be submitted to FEMA on your behalf.  </a:t>
            </a:r>
          </a:p>
          <a:p>
            <a:pPr marL="0" indent="0">
              <a:buNone/>
            </a:pPr>
            <a:r>
              <a:rPr lang="en-US" sz="1800" dirty="0">
                <a:solidFill>
                  <a:srgbClr val="C00000"/>
                </a:solidFill>
                <a:latin typeface="Arial" panose="020B0604020202020204" pitchFamily="34" charset="0"/>
                <a:cs typeface="Arial" panose="020B0604020202020204" pitchFamily="34" charset="0"/>
              </a:rPr>
              <a:t>Note: Compliance requirements</a:t>
            </a:r>
          </a:p>
        </p:txBody>
      </p:sp>
    </p:spTree>
    <p:extLst>
      <p:ext uri="{BB962C8B-B14F-4D97-AF65-F5344CB8AC3E}">
        <p14:creationId xmlns:p14="http://schemas.microsoft.com/office/powerpoint/2010/main" val="2975798080"/>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5336B-9709-47B0-A812-E977E7070F12}"/>
              </a:ext>
            </a:extLst>
          </p:cNvPr>
          <p:cNvSpPr>
            <a:spLocks noGrp="1"/>
          </p:cNvSpPr>
          <p:nvPr>
            <p:ph type="title"/>
          </p:nvPr>
        </p:nvSpPr>
        <p:spPr/>
        <p:txBody>
          <a:bodyPr/>
          <a:lstStyle/>
          <a:p>
            <a:r>
              <a:rPr lang="en-US" dirty="0"/>
              <a:t>Allowable Direct Costs- Training</a:t>
            </a:r>
          </a:p>
        </p:txBody>
      </p:sp>
      <p:sp>
        <p:nvSpPr>
          <p:cNvPr id="3" name="Content Placeholder 2">
            <a:extLst>
              <a:ext uri="{FF2B5EF4-FFF2-40B4-BE49-F238E27FC236}">
                <a16:creationId xmlns:a16="http://schemas.microsoft.com/office/drawing/2014/main" id="{3F90C910-F9FE-45E2-AAB6-126866CF9591}"/>
              </a:ext>
            </a:extLst>
          </p:cNvPr>
          <p:cNvSpPr>
            <a:spLocks noGrp="1"/>
          </p:cNvSpPr>
          <p:nvPr>
            <p:ph idx="1"/>
          </p:nvPr>
        </p:nvSpPr>
        <p:spPr>
          <a:xfrm>
            <a:off x="530578" y="1136469"/>
            <a:ext cx="11198577" cy="6191794"/>
          </a:xfrm>
        </p:spPr>
        <p:txBody>
          <a:bodyPr>
            <a:noAutofit/>
          </a:bodyPr>
          <a:lstStyle/>
          <a:p>
            <a:pPr marL="0" indent="0">
              <a:buNone/>
            </a:pPr>
            <a:r>
              <a:rPr lang="en-US" sz="1600" dirty="0">
                <a:latin typeface="Arial" panose="020B0604020202020204" pitchFamily="34" charset="0"/>
                <a:cs typeface="Arial" panose="020B0604020202020204" pitchFamily="34" charset="0"/>
              </a:rPr>
              <a:t>Nonprofit organizations may use NSGP funds for the following training-related costs:</a:t>
            </a:r>
          </a:p>
          <a:p>
            <a:pPr marL="0" indent="0">
              <a:buNone/>
            </a:pPr>
            <a:r>
              <a:rPr lang="en-US" sz="1600" dirty="0">
                <a:latin typeface="Arial" panose="020B0604020202020204" pitchFamily="34" charset="0"/>
                <a:cs typeface="Arial" panose="020B0604020202020204" pitchFamily="34" charset="0"/>
              </a:rPr>
              <a:t>Employed or volunteer security staff to attend security-related training within the United States;  </a:t>
            </a:r>
          </a:p>
          <a:p>
            <a:r>
              <a:rPr lang="en-US" sz="1600" dirty="0">
                <a:latin typeface="Arial" panose="020B0604020202020204" pitchFamily="34" charset="0"/>
                <a:cs typeface="Arial" panose="020B0604020202020204" pitchFamily="34" charset="0"/>
              </a:rPr>
              <a:t>Employed or volunteer staff to attend security-related training within the United States with the intent of training other employees or members/congregants upon completing the training (i.e., “train-the-trainer” type courses)</a:t>
            </a:r>
          </a:p>
          <a:p>
            <a:r>
              <a:rPr lang="en-US" sz="1600" dirty="0">
                <a:latin typeface="Arial" panose="020B0604020202020204" pitchFamily="34" charset="0"/>
                <a:cs typeface="Arial" panose="020B0604020202020204" pitchFamily="34" charset="0"/>
              </a:rPr>
              <a:t>Nonprofit organization’s employees, or members/congregants to receive on-site security training. </a:t>
            </a:r>
          </a:p>
          <a:p>
            <a:pPr marL="0" indent="0">
              <a:buNone/>
            </a:pPr>
            <a:r>
              <a:rPr lang="en-US" sz="1600" dirty="0">
                <a:latin typeface="Arial" panose="020B0604020202020204" pitchFamily="34" charset="0"/>
                <a:cs typeface="Arial" panose="020B0604020202020204" pitchFamily="34" charset="0"/>
              </a:rPr>
              <a:t>Allowable training-related costs under the NSGP are limited to attendance fees for training and related expenses, such as materials, supplies, and/or equipment. </a:t>
            </a:r>
          </a:p>
          <a:p>
            <a:pPr marL="0" indent="0">
              <a:buNone/>
            </a:pPr>
            <a:r>
              <a:rPr lang="en-US" sz="1600" dirty="0">
                <a:solidFill>
                  <a:srgbClr val="C00000"/>
                </a:solidFill>
                <a:latin typeface="Arial" panose="020B0604020202020204" pitchFamily="34" charset="0"/>
                <a:cs typeface="Arial" panose="020B0604020202020204" pitchFamily="34" charset="0"/>
              </a:rPr>
              <a:t>Overtime, backfill, and travel expenses are not allowable costs</a:t>
            </a:r>
            <a:r>
              <a:rPr lang="en-US" sz="1600" dirty="0">
                <a:latin typeface="Arial" panose="020B0604020202020204" pitchFamily="34" charset="0"/>
                <a:cs typeface="Arial" panose="020B0604020202020204" pitchFamily="34" charset="0"/>
              </a:rPr>
              <a:t>. </a:t>
            </a:r>
          </a:p>
          <a:p>
            <a:pPr marL="0" indent="0">
              <a:buNone/>
            </a:pPr>
            <a:r>
              <a:rPr lang="en-US" sz="1600" dirty="0">
                <a:latin typeface="Arial" panose="020B0604020202020204" pitchFamily="34" charset="0"/>
                <a:cs typeface="Arial" panose="020B0604020202020204" pitchFamily="34" charset="0"/>
              </a:rPr>
              <a:t>Allowable training topics are limited to the protection of critical infrastructure key resources, including physical and cybersecurity, target hardening, and terrorism awareness/employee preparedness such as Community Emergency Response Team (CERT) training, Active Shooter training, and emergency first aid training. </a:t>
            </a:r>
          </a:p>
          <a:p>
            <a:pPr marL="0" indent="0">
              <a:buNone/>
            </a:pPr>
            <a:r>
              <a:rPr lang="en-US" sz="1600" dirty="0">
                <a:latin typeface="Arial" panose="020B0604020202020204" pitchFamily="34" charset="0"/>
                <a:cs typeface="Arial" panose="020B0604020202020204" pitchFamily="34" charset="0"/>
              </a:rPr>
              <a:t>Training conducted using NSGP funds must address a specific threat and/or vulnerability, as identified in the nonprofit organization’s IJ. </a:t>
            </a:r>
          </a:p>
          <a:p>
            <a:pPr marL="0" indent="0">
              <a:buNone/>
            </a:pPr>
            <a:r>
              <a:rPr lang="en-US" sz="1600" dirty="0">
                <a:latin typeface="Arial" panose="020B0604020202020204" pitchFamily="34" charset="0"/>
                <a:cs typeface="Arial" panose="020B0604020202020204" pitchFamily="34" charset="0"/>
              </a:rPr>
              <a:t>Training should provide the opportunity to demonstrate and validate skills learned as well as to identify any gaps in these skills. </a:t>
            </a:r>
          </a:p>
          <a:p>
            <a:pPr marL="0" indent="0">
              <a:buNone/>
            </a:pPr>
            <a:r>
              <a:rPr lang="en-US" sz="1600" dirty="0">
                <a:latin typeface="Arial" panose="020B0604020202020204" pitchFamily="34" charset="0"/>
                <a:cs typeface="Arial" panose="020B0604020202020204" pitchFamily="34" charset="0"/>
              </a:rPr>
              <a:t>Proposed attendance at training courses and all associated costs using the NSGP must be included in the nonprofit organization’s IJ. </a:t>
            </a:r>
          </a:p>
        </p:txBody>
      </p:sp>
    </p:spTree>
    <p:extLst>
      <p:ext uri="{BB962C8B-B14F-4D97-AF65-F5344CB8AC3E}">
        <p14:creationId xmlns:p14="http://schemas.microsoft.com/office/powerpoint/2010/main" val="219097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465D-A274-1155-ECB4-B67188EE69A0}"/>
              </a:ext>
            </a:extLst>
          </p:cNvPr>
          <p:cNvSpPr>
            <a:spLocks noGrp="1"/>
          </p:cNvSpPr>
          <p:nvPr>
            <p:ph type="title"/>
          </p:nvPr>
        </p:nvSpPr>
        <p:spPr/>
        <p:txBody>
          <a:bodyPr>
            <a:normAutofit fontScale="90000"/>
          </a:bodyPr>
          <a:lstStyle/>
          <a:p>
            <a:r>
              <a:rPr lang="en-US" dirty="0"/>
              <a:t>Preview of the State of Kansas Nonprofit Security Grant Program	</a:t>
            </a:r>
          </a:p>
        </p:txBody>
      </p:sp>
      <p:sp>
        <p:nvSpPr>
          <p:cNvPr id="3" name="Content Placeholder 2">
            <a:extLst>
              <a:ext uri="{FF2B5EF4-FFF2-40B4-BE49-F238E27FC236}">
                <a16:creationId xmlns:a16="http://schemas.microsoft.com/office/drawing/2014/main" id="{954E118F-D1AC-B3F0-9970-F5904A3B4661}"/>
              </a:ext>
            </a:extLst>
          </p:cNvPr>
          <p:cNvSpPr>
            <a:spLocks noGrp="1"/>
          </p:cNvSpPr>
          <p:nvPr>
            <p:ph idx="1"/>
          </p:nvPr>
        </p:nvSpPr>
        <p:spPr/>
        <p:txBody>
          <a:bodyPr/>
          <a:lstStyle/>
          <a:p>
            <a:r>
              <a:rPr lang="en-US" dirty="0"/>
              <a:t>Overview</a:t>
            </a:r>
          </a:p>
          <a:p>
            <a:r>
              <a:rPr lang="en-US" dirty="0"/>
              <a:t>Risk Assessment</a:t>
            </a:r>
          </a:p>
          <a:p>
            <a:r>
              <a:rPr lang="en-US" dirty="0"/>
              <a:t>Eligibility</a:t>
            </a:r>
          </a:p>
          <a:p>
            <a:r>
              <a:rPr lang="en-US" dirty="0"/>
              <a:t>Funding &amp; Guidelines</a:t>
            </a:r>
          </a:p>
          <a:p>
            <a:r>
              <a:rPr lang="en-US" dirty="0"/>
              <a:t>Objectives &amp; Priorities</a:t>
            </a:r>
          </a:p>
          <a:p>
            <a:r>
              <a:rPr lang="en-US" dirty="0"/>
              <a:t>Allowable Activities &amp; Costs</a:t>
            </a:r>
          </a:p>
          <a:p>
            <a:r>
              <a:rPr lang="en-US" dirty="0"/>
              <a:t>Unallowable Activities &amp; Costs</a:t>
            </a:r>
          </a:p>
          <a:p>
            <a:r>
              <a:rPr lang="en-US" dirty="0"/>
              <a:t>Application Packet</a:t>
            </a:r>
          </a:p>
          <a:p>
            <a:r>
              <a:rPr lang="en-US" dirty="0"/>
              <a:t>Application lessons learned</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080564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89860-7F91-40B0-87BE-11734DEF923B}"/>
              </a:ext>
            </a:extLst>
          </p:cNvPr>
          <p:cNvSpPr>
            <a:spLocks noGrp="1"/>
          </p:cNvSpPr>
          <p:nvPr>
            <p:ph type="title"/>
          </p:nvPr>
        </p:nvSpPr>
        <p:spPr/>
        <p:txBody>
          <a:bodyPr>
            <a:normAutofit fontScale="90000"/>
          </a:bodyPr>
          <a:lstStyle/>
          <a:p>
            <a:r>
              <a:rPr lang="en-US" dirty="0"/>
              <a:t>Allowable Direct Costs- Contracted Security Personnel</a:t>
            </a:r>
          </a:p>
        </p:txBody>
      </p:sp>
      <p:sp>
        <p:nvSpPr>
          <p:cNvPr id="3" name="Content Placeholder 2">
            <a:extLst>
              <a:ext uri="{FF2B5EF4-FFF2-40B4-BE49-F238E27FC236}">
                <a16:creationId xmlns:a16="http://schemas.microsoft.com/office/drawing/2014/main" id="{EA78445E-AEB7-4ECE-ACB4-4D17C993B3F7}"/>
              </a:ext>
            </a:extLst>
          </p:cNvPr>
          <p:cNvSpPr>
            <a:spLocks noGrp="1"/>
          </p:cNvSpPr>
          <p:nvPr>
            <p:ph idx="1"/>
          </p:nvPr>
        </p:nvSpPr>
        <p:spPr/>
        <p:txBody>
          <a:bodyPr>
            <a:normAutofit/>
          </a:bodyPr>
          <a:lstStyle/>
          <a:p>
            <a:pPr marL="0" indent="0">
              <a:buNone/>
            </a:pPr>
            <a:r>
              <a:rPr lang="en-US" sz="2000" dirty="0">
                <a:latin typeface="Arial" panose="020B0604020202020204" pitchFamily="34" charset="0"/>
                <a:cs typeface="Arial" panose="020B0604020202020204" pitchFamily="34" charset="0"/>
              </a:rPr>
              <a:t>Contracted security personnel are allowed under this program only as described in the NOFO and Manual and comply with guidance set forth in IB 421b and IB 441. </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NSGP funds </a:t>
            </a:r>
            <a:r>
              <a:rPr lang="en-US" sz="2000" dirty="0">
                <a:solidFill>
                  <a:srgbClr val="C00000"/>
                </a:solidFill>
                <a:latin typeface="Arial" panose="020B0604020202020204" pitchFamily="34" charset="0"/>
                <a:cs typeface="Arial" panose="020B0604020202020204" pitchFamily="34" charset="0"/>
              </a:rPr>
              <a:t>may not be used to purchase equipment for contracted security</a:t>
            </a:r>
            <a:r>
              <a:rPr lang="en-US" sz="2000"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 The recipient must be able to sustain this capability in future years without NSGP funding. </a:t>
            </a: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Important: If you are planning to utilize more than 50% of your award towards personnel costs, an additional step of requesting a </a:t>
            </a:r>
            <a:r>
              <a:rPr lang="en-US" sz="2000">
                <a:latin typeface="Arial" panose="020B0604020202020204" pitchFamily="34" charset="0"/>
                <a:cs typeface="Arial" panose="020B0604020202020204" pitchFamily="34" charset="0"/>
              </a:rPr>
              <a:t>waiver through </a:t>
            </a:r>
            <a:r>
              <a:rPr lang="en-US" sz="2000" dirty="0">
                <a:latin typeface="Arial" panose="020B0604020202020204" pitchFamily="34" charset="0"/>
                <a:cs typeface="Arial" panose="020B0604020202020204" pitchFamily="34" charset="0"/>
              </a:rPr>
              <a:t>FEMA is required</a:t>
            </a:r>
            <a:r>
              <a:rPr lang="en-US" sz="200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Note: Nonprofits should not plan for long-term sustainment and plan to absorb future costs.</a:t>
            </a:r>
          </a:p>
        </p:txBody>
      </p:sp>
    </p:spTree>
    <p:extLst>
      <p:ext uri="{BB962C8B-B14F-4D97-AF65-F5344CB8AC3E}">
        <p14:creationId xmlns:p14="http://schemas.microsoft.com/office/powerpoint/2010/main" val="2923833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Unallowable Costs</a:t>
            </a:r>
          </a:p>
        </p:txBody>
      </p:sp>
      <p:sp>
        <p:nvSpPr>
          <p:cNvPr id="3" name="Content Placeholder 2"/>
          <p:cNvSpPr>
            <a:spLocks noGrp="1"/>
          </p:cNvSpPr>
          <p:nvPr>
            <p:ph idx="1"/>
          </p:nvPr>
        </p:nvSpPr>
        <p:spPr>
          <a:xfrm>
            <a:off x="496711" y="1149533"/>
            <a:ext cx="11198577" cy="5427860"/>
          </a:xfrm>
        </p:spPr>
        <p:txBody>
          <a:bodyPr>
            <a:normAutofit fontScale="55000" lnSpcReduction="20000"/>
          </a:bodyPr>
          <a:lstStyle/>
          <a:p>
            <a:pPr marL="0" indent="0">
              <a:buNone/>
            </a:pPr>
            <a:r>
              <a:rPr lang="en-US" sz="3600" dirty="0">
                <a:latin typeface="Arial" panose="020B0604020202020204" pitchFamily="34" charset="0"/>
                <a:cs typeface="Arial" panose="020B0604020202020204" pitchFamily="34" charset="0"/>
              </a:rPr>
              <a:t>The following projects and costs are considered ineligible for award consideration:</a:t>
            </a:r>
          </a:p>
          <a:p>
            <a:pPr>
              <a:buSzPct val="125000"/>
              <a:buBlip>
                <a:blip r:embed="rId3"/>
              </a:buBlip>
            </a:pPr>
            <a:r>
              <a:rPr lang="en-US" sz="3600" dirty="0">
                <a:latin typeface="Arial" panose="020B0604020202020204" pitchFamily="34" charset="0"/>
                <a:cs typeface="Arial" panose="020B0604020202020204" pitchFamily="34" charset="0"/>
              </a:rPr>
              <a:t>Organization costs, and operational overtime costs</a:t>
            </a:r>
          </a:p>
          <a:p>
            <a:pPr>
              <a:buSzPct val="125000"/>
              <a:buBlip>
                <a:blip r:embed="rId3"/>
              </a:buBlip>
            </a:pPr>
            <a:r>
              <a:rPr lang="en-US" sz="3600" dirty="0">
                <a:latin typeface="Arial" panose="020B0604020202020204" pitchFamily="34" charset="0"/>
                <a:cs typeface="Arial" panose="020B0604020202020204" pitchFamily="34" charset="0"/>
              </a:rPr>
              <a:t>Hiring of public safety personnel</a:t>
            </a:r>
          </a:p>
          <a:p>
            <a:pPr>
              <a:buSzPct val="125000"/>
              <a:buBlip>
                <a:blip r:embed="rId3"/>
              </a:buBlip>
            </a:pPr>
            <a:r>
              <a:rPr lang="en-US" sz="3600" dirty="0">
                <a:latin typeface="Arial" panose="020B0604020202020204" pitchFamily="34" charset="0"/>
                <a:cs typeface="Arial" panose="020B0604020202020204" pitchFamily="34" charset="0"/>
              </a:rPr>
              <a:t>General-use expenditures</a:t>
            </a:r>
          </a:p>
          <a:p>
            <a:pPr>
              <a:buSzPct val="125000"/>
              <a:buBlip>
                <a:blip r:embed="rId3"/>
              </a:buBlip>
            </a:pPr>
            <a:r>
              <a:rPr lang="en-US" sz="3600" dirty="0">
                <a:latin typeface="Arial" panose="020B0604020202020204" pitchFamily="34" charset="0"/>
                <a:cs typeface="Arial" panose="020B0604020202020204" pitchFamily="34" charset="0"/>
              </a:rPr>
              <a:t>Overtime and backfill</a:t>
            </a:r>
          </a:p>
          <a:p>
            <a:pPr>
              <a:buSzPct val="125000"/>
              <a:buBlip>
                <a:blip r:embed="rId3"/>
              </a:buBlip>
            </a:pPr>
            <a:r>
              <a:rPr lang="en-US" sz="3600" dirty="0">
                <a:latin typeface="Arial" panose="020B0604020202020204" pitchFamily="34" charset="0"/>
                <a:cs typeface="Arial" panose="020B0604020202020204" pitchFamily="34" charset="0"/>
              </a:rPr>
              <a:t>Initiatives that do not address the implementation of programs/initiatives to build prevention and</a:t>
            </a:r>
          </a:p>
          <a:p>
            <a:pPr>
              <a:buSzPct val="125000"/>
              <a:buBlip>
                <a:blip r:embed="rId3"/>
              </a:buBlip>
            </a:pPr>
            <a:r>
              <a:rPr lang="en-US" sz="3600" dirty="0">
                <a:latin typeface="Arial" panose="020B0604020202020204" pitchFamily="34" charset="0"/>
                <a:cs typeface="Arial" panose="020B0604020202020204" pitchFamily="34" charset="0"/>
              </a:rPr>
              <a:t>protection-focused capabilities directed at identified facilities and/or the surrounding</a:t>
            </a:r>
          </a:p>
          <a:p>
            <a:pPr>
              <a:buSzPct val="125000"/>
              <a:buBlip>
                <a:blip r:embed="rId3"/>
              </a:buBlip>
            </a:pPr>
            <a:r>
              <a:rPr lang="en-US" sz="3600" dirty="0">
                <a:latin typeface="Arial" panose="020B0604020202020204" pitchFamily="34" charset="0"/>
                <a:cs typeface="Arial" panose="020B0604020202020204" pitchFamily="34" charset="0"/>
              </a:rPr>
              <a:t>communities</a:t>
            </a:r>
          </a:p>
          <a:p>
            <a:pPr>
              <a:buSzPct val="125000"/>
              <a:buBlip>
                <a:blip r:embed="rId3"/>
              </a:buBlip>
            </a:pPr>
            <a:r>
              <a:rPr lang="en-US" sz="3600" dirty="0">
                <a:latin typeface="Arial" panose="020B0604020202020204" pitchFamily="34" charset="0"/>
                <a:cs typeface="Arial" panose="020B0604020202020204" pitchFamily="34" charset="0"/>
              </a:rPr>
              <a:t>The development of risk/vulnerability assessment models</a:t>
            </a:r>
          </a:p>
          <a:p>
            <a:pPr>
              <a:buSzPct val="125000"/>
              <a:buBlip>
                <a:blip r:embed="rId3"/>
              </a:buBlip>
            </a:pPr>
            <a:r>
              <a:rPr lang="en-US" sz="3600" dirty="0">
                <a:latin typeface="Arial" panose="020B0604020202020204" pitchFamily="34" charset="0"/>
                <a:cs typeface="Arial" panose="020B0604020202020204" pitchFamily="34" charset="0"/>
              </a:rPr>
              <a:t>Initiatives that fund risk or vulnerability security assessments or the development of the IJ</a:t>
            </a:r>
          </a:p>
          <a:p>
            <a:pPr>
              <a:buSzPct val="125000"/>
              <a:buBlip>
                <a:blip r:embed="rId3"/>
              </a:buBlip>
            </a:pPr>
            <a:r>
              <a:rPr lang="en-US" sz="3600" dirty="0">
                <a:latin typeface="Arial" panose="020B0604020202020204" pitchFamily="34" charset="0"/>
                <a:cs typeface="Arial" panose="020B0604020202020204" pitchFamily="34" charset="0"/>
              </a:rPr>
              <a:t>Initiatives in which federal agencies are the beneficiary or that enhance federal property</a:t>
            </a:r>
          </a:p>
          <a:p>
            <a:pPr>
              <a:buSzPct val="125000"/>
              <a:buBlip>
                <a:blip r:embed="rId3"/>
              </a:buBlip>
            </a:pPr>
            <a:r>
              <a:rPr lang="en-US" sz="3600" dirty="0">
                <a:latin typeface="Arial" panose="020B0604020202020204" pitchFamily="34" charset="0"/>
                <a:cs typeface="Arial" panose="020B0604020202020204" pitchFamily="34" charset="0"/>
              </a:rPr>
              <a:t>Initiatives which study technology development</a:t>
            </a:r>
          </a:p>
          <a:p>
            <a:pPr>
              <a:buSzPct val="125000"/>
              <a:buBlip>
                <a:blip r:embed="rId3"/>
              </a:buBlip>
            </a:pPr>
            <a:r>
              <a:rPr lang="en-US" sz="3600" dirty="0">
                <a:latin typeface="Arial" panose="020B0604020202020204" pitchFamily="34" charset="0"/>
                <a:cs typeface="Arial" panose="020B0604020202020204" pitchFamily="34" charset="0"/>
              </a:rPr>
              <a:t>Proof-of-concept initiatives</a:t>
            </a:r>
          </a:p>
          <a:p>
            <a:pPr>
              <a:buSzPct val="125000"/>
              <a:buBlip>
                <a:blip r:embed="rId3"/>
              </a:buBlip>
            </a:pPr>
            <a:r>
              <a:rPr lang="en-US" sz="3600" dirty="0">
                <a:latin typeface="Arial" panose="020B0604020202020204" pitchFamily="34" charset="0"/>
                <a:cs typeface="Arial" panose="020B0604020202020204" pitchFamily="34" charset="0"/>
              </a:rPr>
              <a:t>Initiatives that duplicate capabilities being provided by the Federal Government</a:t>
            </a:r>
          </a:p>
          <a:p>
            <a:pPr>
              <a:buSzPct val="125000"/>
              <a:buBlip>
                <a:blip r:embed="rId3"/>
              </a:buBlip>
            </a:pPr>
            <a:r>
              <a:rPr lang="en-US" sz="3600" dirty="0">
                <a:latin typeface="Arial" panose="020B0604020202020204" pitchFamily="34" charset="0"/>
                <a:cs typeface="Arial" panose="020B0604020202020204" pitchFamily="34" charset="0"/>
              </a:rPr>
              <a:t>Organizational operating expenses</a:t>
            </a:r>
          </a:p>
          <a:p>
            <a:pPr>
              <a:buSzPct val="125000"/>
              <a:buBlip>
                <a:blip r:embed="rId3"/>
              </a:buBlip>
            </a:pPr>
            <a:r>
              <a:rPr lang="en-US" sz="3600" dirty="0">
                <a:latin typeface="Arial" panose="020B0604020202020204" pitchFamily="34" charset="0"/>
                <a:cs typeface="Arial" panose="020B0604020202020204" pitchFamily="34" charset="0"/>
              </a:rPr>
              <a:t>Reimbursement of pre-award security expenses</a:t>
            </a:r>
          </a:p>
        </p:txBody>
      </p:sp>
    </p:spTree>
    <p:extLst>
      <p:ext uri="{BB962C8B-B14F-4D97-AF65-F5344CB8AC3E}">
        <p14:creationId xmlns:p14="http://schemas.microsoft.com/office/powerpoint/2010/main" val="14863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AD747-62EA-01AB-99CB-3B3632AE7C09}"/>
              </a:ext>
            </a:extLst>
          </p:cNvPr>
          <p:cNvSpPr>
            <a:spLocks noGrp="1"/>
          </p:cNvSpPr>
          <p:nvPr>
            <p:ph type="title"/>
          </p:nvPr>
        </p:nvSpPr>
        <p:spPr/>
        <p:txBody>
          <a:bodyPr/>
          <a:lstStyle/>
          <a:p>
            <a:r>
              <a:rPr lang="en-US" sz="3600" dirty="0"/>
              <a:t>Application Packet- What is Required</a:t>
            </a:r>
            <a:endParaRPr lang="en-US" dirty="0"/>
          </a:p>
        </p:txBody>
      </p:sp>
      <p:sp>
        <p:nvSpPr>
          <p:cNvPr id="4" name="Content Placeholder 2">
            <a:extLst>
              <a:ext uri="{FF2B5EF4-FFF2-40B4-BE49-F238E27FC236}">
                <a16:creationId xmlns:a16="http://schemas.microsoft.com/office/drawing/2014/main" id="{07335C77-DB31-CBFC-689C-90F9B524FA3A}"/>
              </a:ext>
            </a:extLst>
          </p:cNvPr>
          <p:cNvSpPr>
            <a:spLocks noGrp="1"/>
          </p:cNvSpPr>
          <p:nvPr>
            <p:ph idx="1"/>
          </p:nvPr>
        </p:nvSpPr>
        <p:spPr>
          <a:xfrm>
            <a:off x="496711" y="1003332"/>
            <a:ext cx="11198577" cy="5854667"/>
          </a:xfrm>
        </p:spPr>
        <p:txBody>
          <a:bodyPr>
            <a:noAutofit/>
          </a:bodyPr>
          <a:lstStyle/>
          <a:p>
            <a:pPr marL="0" indent="-274320">
              <a:lnSpc>
                <a:spcPct val="100000"/>
              </a:lnSpc>
              <a:buAutoNum type="arabicPeriod"/>
            </a:pPr>
            <a:r>
              <a:rPr lang="en-US" sz="1800" dirty="0">
                <a:latin typeface="Arial" panose="020B0604020202020204" pitchFamily="34" charset="0"/>
                <a:cs typeface="Arial" panose="020B0604020202020204" pitchFamily="34" charset="0"/>
              </a:rPr>
              <a:t>Obtain a Unique Entity Identifier (UEI). </a:t>
            </a:r>
          </a:p>
          <a:p>
            <a:pPr marL="594360" lvl="1" indent="-594360">
              <a:lnSpc>
                <a:spcPct val="100000"/>
              </a:lnSpc>
              <a:buNone/>
            </a:pPr>
            <a:r>
              <a:rPr lang="en-US" sz="1800" dirty="0">
                <a:latin typeface="Arial" panose="020B0604020202020204" pitchFamily="34" charset="0"/>
                <a:cs typeface="Arial" panose="020B0604020202020204" pitchFamily="34" charset="0"/>
              </a:rPr>
              <a:t>	Must be obtained before submitting your application packet.</a:t>
            </a:r>
          </a:p>
          <a:p>
            <a:pPr marL="274320" indent="-274320">
              <a:lnSpc>
                <a:spcPct val="100000"/>
              </a:lnSpc>
              <a:buAutoNum type="arabicPeriod"/>
            </a:pPr>
            <a:r>
              <a:rPr lang="en-US" sz="1800" dirty="0">
                <a:latin typeface="Arial" panose="020B0604020202020204" pitchFamily="34" charset="0"/>
                <a:cs typeface="Arial" panose="020B0604020202020204" pitchFamily="34" charset="0"/>
              </a:rPr>
              <a:t>Nonprofit. Eligible nonprofit organizations are those organizations described under section 501(c)(3) of the Internal Revenue Code (IRC).</a:t>
            </a:r>
          </a:p>
          <a:p>
            <a:pPr marL="594360" lvl="1" indent="-274320">
              <a:lnSpc>
                <a:spcPct val="100000"/>
              </a:lnSpc>
              <a:buClr>
                <a:schemeClr val="tx1"/>
              </a:buClr>
              <a:buFont typeface="+mj-lt"/>
              <a:buAutoNum type="alphaLcPeriod"/>
            </a:pPr>
            <a:r>
              <a:rPr lang="en-US" sz="18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Exemption Requirements – 501(c)(3) Organizations</a:t>
            </a:r>
            <a:endParaRPr lang="en-US" sz="1800" dirty="0">
              <a:solidFill>
                <a:srgbClr val="0070C0"/>
              </a:solidFill>
              <a:latin typeface="Arial" panose="020B0604020202020204" pitchFamily="34" charset="0"/>
              <a:cs typeface="Arial" panose="020B0604020202020204" pitchFamily="34" charset="0"/>
            </a:endParaRPr>
          </a:p>
          <a:p>
            <a:pPr marL="594360" lvl="1" indent="-274320">
              <a:lnSpc>
                <a:spcPct val="100000"/>
              </a:lnSpc>
              <a:buClr>
                <a:schemeClr val="tx1"/>
              </a:buClr>
              <a:buFont typeface="+mj-lt"/>
              <a:buAutoNum type="alphaLcPeriod"/>
            </a:pPr>
            <a:r>
              <a:rPr lang="en-US" sz="18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Publication 557 (01/2022), Tax-Exempt Status for Your Organization</a:t>
            </a:r>
            <a:endParaRPr lang="en-US" sz="1800" dirty="0">
              <a:solidFill>
                <a:srgbClr val="0070C0"/>
              </a:solidFill>
              <a:latin typeface="Arial" panose="020B0604020202020204" pitchFamily="34" charset="0"/>
              <a:cs typeface="Arial" panose="020B0604020202020204" pitchFamily="34" charset="0"/>
            </a:endParaRPr>
          </a:p>
          <a:p>
            <a:pPr marL="594360" lvl="1" indent="-274320">
              <a:lnSpc>
                <a:spcPct val="100000"/>
              </a:lnSpc>
              <a:buClr>
                <a:schemeClr val="tx1"/>
              </a:buClr>
              <a:buFont typeface="+mj-lt"/>
              <a:buAutoNum type="alphaLcPeriod"/>
            </a:pPr>
            <a:r>
              <a:rPr lang="en-US" sz="1800" dirty="0">
                <a:solidFill>
                  <a:srgbClr val="0070C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Charities and Nonprofits</a:t>
            </a:r>
            <a:endParaRPr lang="en-US" sz="1800" dirty="0">
              <a:solidFill>
                <a:srgbClr val="0070C0"/>
              </a:solidFill>
              <a:latin typeface="Arial" panose="020B0604020202020204" pitchFamily="34" charset="0"/>
              <a:cs typeface="Arial" panose="020B0604020202020204" pitchFamily="34" charset="0"/>
            </a:endParaRPr>
          </a:p>
          <a:p>
            <a:pPr marL="274320" indent="-274320">
              <a:lnSpc>
                <a:spcPct val="100000"/>
              </a:lnSpc>
              <a:buAutoNum type="arabicPeriod"/>
            </a:pPr>
            <a:r>
              <a:rPr lang="en-US" sz="1800" dirty="0">
                <a:latin typeface="Arial" panose="020B0604020202020204" pitchFamily="34" charset="0"/>
                <a:cs typeface="Arial" panose="020B0604020202020204" pitchFamily="34" charset="0"/>
              </a:rPr>
              <a:t>Complete the Following Documents: </a:t>
            </a:r>
          </a:p>
          <a:p>
            <a:pPr marL="594360" lvl="1" indent="-274320">
              <a:lnSpc>
                <a:spcPct val="100000"/>
              </a:lnSpc>
              <a:buAutoNum type="alphaLcPeriod"/>
            </a:pPr>
            <a:r>
              <a:rPr lang="en-US" sz="1800" dirty="0">
                <a:latin typeface="Arial" panose="020B0604020202020204" pitchFamily="34" charset="0"/>
                <a:cs typeface="Arial" panose="020B0604020202020204" pitchFamily="34" charset="0"/>
              </a:rPr>
              <a:t>NSGP Investment Justification (IJ) </a:t>
            </a:r>
          </a:p>
          <a:p>
            <a:pPr marL="822960" lvl="2" indent="-822960">
              <a:lnSpc>
                <a:spcPct val="100000"/>
              </a:lnSpc>
              <a:buNone/>
            </a:pPr>
            <a:r>
              <a:rPr lang="en-US" dirty="0">
                <a:latin typeface="Arial" panose="020B0604020202020204" pitchFamily="34" charset="0"/>
                <a:cs typeface="Arial" panose="020B0604020202020204" pitchFamily="34" charset="0"/>
              </a:rPr>
              <a:t>	This form can be found at </a:t>
            </a:r>
            <a:r>
              <a:rPr lang="en-US" dirty="0">
                <a:solidFill>
                  <a:srgbClr val="0070C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www.datacounts.net/nsgp</a:t>
            </a:r>
            <a:r>
              <a:rPr lang="en-US" dirty="0">
                <a:solidFill>
                  <a:srgbClr val="0070C0"/>
                </a:solidFill>
                <a:latin typeface="Arial" panose="020B0604020202020204" pitchFamily="34" charset="0"/>
                <a:cs typeface="Arial" panose="020B0604020202020204" pitchFamily="34" charset="0"/>
              </a:rPr>
              <a:t> </a:t>
            </a:r>
          </a:p>
          <a:p>
            <a:pPr marL="594360" lvl="1" indent="-274320">
              <a:lnSpc>
                <a:spcPct val="100000"/>
              </a:lnSpc>
              <a:buNone/>
            </a:pPr>
            <a:r>
              <a:rPr lang="en-US" sz="1800" dirty="0">
                <a:latin typeface="Arial" panose="020B0604020202020204" pitchFamily="34" charset="0"/>
                <a:cs typeface="Arial" panose="020B0604020202020204" pitchFamily="34" charset="0"/>
              </a:rPr>
              <a:t>b. Vulnerability/Risk Assessment </a:t>
            </a:r>
          </a:p>
          <a:p>
            <a:pPr marL="822960" lvl="1" indent="-822960">
              <a:lnSpc>
                <a:spcPct val="100000"/>
              </a:lnSpc>
              <a:buNone/>
            </a:pPr>
            <a:r>
              <a:rPr lang="en-US" sz="1800" dirty="0">
                <a:latin typeface="Arial" panose="020B0604020202020204" pitchFamily="34" charset="0"/>
                <a:cs typeface="Arial" panose="020B0604020202020204" pitchFamily="34" charset="0"/>
              </a:rPr>
              <a:t>	If you cannot schedule an on-site risk assessment, you can utilize a self risk assessment, or contact us directly for assistance.</a:t>
            </a:r>
          </a:p>
          <a:p>
            <a:pPr marL="594360" lvl="1" indent="-274320">
              <a:lnSpc>
                <a:spcPct val="100000"/>
              </a:lnSpc>
              <a:buNone/>
            </a:pPr>
            <a:r>
              <a:rPr lang="en-US" sz="1800" dirty="0">
                <a:latin typeface="Arial" panose="020B0604020202020204" pitchFamily="34" charset="0"/>
                <a:cs typeface="Arial" panose="020B0604020202020204" pitchFamily="34" charset="0"/>
              </a:rPr>
              <a:t>c. Mission Statement</a:t>
            </a:r>
          </a:p>
          <a:p>
            <a:pPr marL="822960" lvl="1" indent="-822960">
              <a:lnSpc>
                <a:spcPct val="100000"/>
              </a:lnSpc>
              <a:buNone/>
            </a:pPr>
            <a:r>
              <a:rPr lang="en-US" sz="1800" dirty="0">
                <a:latin typeface="Arial" panose="020B0604020202020204" pitchFamily="34" charset="0"/>
                <a:cs typeface="Arial" panose="020B0604020202020204" pitchFamily="34" charset="0"/>
              </a:rPr>
              <a:t>	If you do not have a mission statement, you will need to create one.</a:t>
            </a:r>
          </a:p>
          <a:p>
            <a:pPr marL="274320" lvl="1" indent="-274320">
              <a:lnSpc>
                <a:spcPct val="200000"/>
              </a:lnSpc>
              <a:buNone/>
            </a:pPr>
            <a:r>
              <a:rPr lang="en-US" sz="1800" dirty="0">
                <a:latin typeface="Arial" panose="020B0604020202020204" pitchFamily="34" charset="0"/>
                <a:cs typeface="Arial" panose="020B0604020202020204" pitchFamily="34" charset="0"/>
              </a:rPr>
              <a:t>	Email your completed Packets to </a:t>
            </a:r>
            <a:r>
              <a:rPr lang="en-US" sz="1800" dirty="0">
                <a:solidFill>
                  <a:srgbClr val="0070C0"/>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NSGP.KHP@KS.GOV</a:t>
            </a:r>
            <a:r>
              <a:rPr lang="en-US" sz="1800" dirty="0">
                <a:solidFill>
                  <a:srgbClr val="0070C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and carbon copy </a:t>
            </a:r>
            <a:r>
              <a:rPr lang="de-DE" sz="1800" dirty="0">
                <a:solidFill>
                  <a:srgbClr val="0070C0"/>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csatzler@kansas.net</a:t>
            </a:r>
            <a:r>
              <a:rPr lang="de-DE" sz="1800" dirty="0">
                <a:solidFill>
                  <a:srgbClr val="0070C0"/>
                </a:solidFill>
                <a:latin typeface="Arial" panose="020B0604020202020204" pitchFamily="34" charset="0"/>
                <a:cs typeface="Arial" panose="020B0604020202020204" pitchFamily="34" charset="0"/>
              </a:rPr>
              <a:t> </a:t>
            </a:r>
            <a:r>
              <a:rPr lang="de-DE"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6690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BCF2-501A-4B48-BA50-F8E791B0121C}"/>
              </a:ext>
            </a:extLst>
          </p:cNvPr>
          <p:cNvSpPr>
            <a:spLocks noGrp="1"/>
          </p:cNvSpPr>
          <p:nvPr>
            <p:ph type="title"/>
          </p:nvPr>
        </p:nvSpPr>
        <p:spPr/>
        <p:txBody>
          <a:bodyPr>
            <a:normAutofit/>
          </a:bodyPr>
          <a:lstStyle/>
          <a:p>
            <a:r>
              <a:rPr lang="en-US" dirty="0"/>
              <a:t>Application Packet- Continued</a:t>
            </a:r>
          </a:p>
        </p:txBody>
      </p:sp>
      <p:sp>
        <p:nvSpPr>
          <p:cNvPr id="3" name="Content Placeholder 2">
            <a:extLst>
              <a:ext uri="{FF2B5EF4-FFF2-40B4-BE49-F238E27FC236}">
                <a16:creationId xmlns:a16="http://schemas.microsoft.com/office/drawing/2014/main" id="{E9F9145D-63AE-4344-991F-5DFF8EFABCD4}"/>
              </a:ext>
            </a:extLst>
          </p:cNvPr>
          <p:cNvSpPr>
            <a:spLocks noGrp="1"/>
          </p:cNvSpPr>
          <p:nvPr>
            <p:ph idx="1"/>
          </p:nvPr>
        </p:nvSpPr>
        <p:spPr/>
        <p:txBody>
          <a:bodyPr>
            <a:normAutofit/>
          </a:bodyPr>
          <a:lstStyle/>
          <a:p>
            <a:pPr marL="457200" lvl="1" indent="0">
              <a:buNone/>
            </a:pPr>
            <a:r>
              <a:rPr lang="en-US" dirty="0">
                <a:latin typeface="Arial" panose="020B0604020202020204" pitchFamily="34" charset="0"/>
                <a:cs typeface="Arial" panose="020B0604020202020204" pitchFamily="34" charset="0"/>
              </a:rPr>
              <a:t>d. Other Supporting Information (if necessary) Environmental Planning and Historic 	Preservation (EHP). </a:t>
            </a:r>
          </a:p>
          <a:p>
            <a:pPr marL="457200" lvl="1" indent="0">
              <a:buNone/>
            </a:pPr>
            <a:r>
              <a:rPr lang="en-US" dirty="0">
                <a:highlight>
                  <a:srgbClr val="FFFF00"/>
                </a:highlight>
                <a:latin typeface="Arial" panose="020B0604020202020204" pitchFamily="34" charset="0"/>
                <a:cs typeface="Arial" panose="020B0604020202020204" pitchFamily="34" charset="0"/>
              </a:rPr>
              <a:t>EHP is not required </a:t>
            </a:r>
            <a:r>
              <a:rPr lang="en-US" i="1" dirty="0">
                <a:highlight>
                  <a:srgbClr val="FFFF00"/>
                </a:highlight>
                <a:latin typeface="Arial" panose="020B0604020202020204" pitchFamily="34" charset="0"/>
                <a:cs typeface="Arial" panose="020B0604020202020204" pitchFamily="34" charset="0"/>
              </a:rPr>
              <a:t>at time of application </a:t>
            </a:r>
            <a:r>
              <a:rPr lang="en-US" dirty="0">
                <a:latin typeface="Arial" panose="020B0604020202020204" pitchFamily="34" charset="0"/>
                <a:cs typeface="Arial" panose="020B0604020202020204" pitchFamily="34" charset="0"/>
              </a:rPr>
              <a:t>but required </a:t>
            </a:r>
            <a:r>
              <a:rPr lang="en-US" i="1" dirty="0">
                <a:latin typeface="Arial" panose="020B0604020202020204" pitchFamily="34" charset="0"/>
                <a:cs typeface="Arial" panose="020B0604020202020204" pitchFamily="34" charset="0"/>
              </a:rPr>
              <a:t>before</a:t>
            </a:r>
            <a:r>
              <a:rPr lang="en-US" dirty="0">
                <a:latin typeface="Arial" panose="020B0604020202020204" pitchFamily="34" charset="0"/>
                <a:cs typeface="Arial" panose="020B0604020202020204" pitchFamily="34" charset="0"/>
              </a:rPr>
              <a:t> any physical work can begin on your facility.</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Other supporting documents may include;</a:t>
            </a:r>
          </a:p>
          <a:p>
            <a:r>
              <a:rPr lang="en-US" sz="2000" dirty="0">
                <a:latin typeface="Arial" panose="020B0604020202020204" pitchFamily="34" charset="0"/>
                <a:cs typeface="Arial" panose="020B0604020202020204" pitchFamily="34" charset="0"/>
              </a:rPr>
              <a:t>Police Reports/ articles / logs of activity that supports your need for security enhancements</a:t>
            </a:r>
          </a:p>
          <a:p>
            <a:r>
              <a:rPr lang="en-US" sz="2000" dirty="0">
                <a:latin typeface="Arial" panose="020B0604020202020204" pitchFamily="34" charset="0"/>
                <a:cs typeface="Arial" panose="020B0604020202020204" pitchFamily="34" charset="0"/>
              </a:rPr>
              <a:t>Security team / working group / council meeting minutes or other record supporting</a:t>
            </a:r>
          </a:p>
        </p:txBody>
      </p:sp>
    </p:spTree>
    <p:extLst>
      <p:ext uri="{BB962C8B-B14F-4D97-AF65-F5344CB8AC3E}">
        <p14:creationId xmlns:p14="http://schemas.microsoft.com/office/powerpoint/2010/main" val="31381153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9E92A-F534-056C-EBDA-CB94BD2BF081}"/>
              </a:ext>
            </a:extLst>
          </p:cNvPr>
          <p:cNvSpPr>
            <a:spLocks noGrp="1"/>
          </p:cNvSpPr>
          <p:nvPr>
            <p:ph type="title"/>
          </p:nvPr>
        </p:nvSpPr>
        <p:spPr/>
        <p:txBody>
          <a:bodyPr/>
          <a:lstStyle/>
          <a:p>
            <a:r>
              <a:rPr lang="en-US" dirty="0"/>
              <a:t>Application Packet- Scoring Matrix</a:t>
            </a:r>
          </a:p>
        </p:txBody>
      </p:sp>
      <p:sp>
        <p:nvSpPr>
          <p:cNvPr id="3" name="Content Placeholder 2">
            <a:extLst>
              <a:ext uri="{FF2B5EF4-FFF2-40B4-BE49-F238E27FC236}">
                <a16:creationId xmlns:a16="http://schemas.microsoft.com/office/drawing/2014/main" id="{1660AD82-F265-8110-929D-0A47399480F6}"/>
              </a:ext>
            </a:extLst>
          </p:cNvPr>
          <p:cNvSpPr>
            <a:spLocks noGrp="1"/>
          </p:cNvSpPr>
          <p:nvPr>
            <p:ph idx="1"/>
          </p:nvPr>
        </p:nvSpPr>
        <p:spPr/>
        <p:txBody>
          <a:bodyPr/>
          <a:lstStyle/>
          <a:p>
            <a:pPr marL="0" indent="0">
              <a:buNone/>
            </a:pPr>
            <a:r>
              <a:rPr lang="en-US" dirty="0"/>
              <a:t>Use the provided scoring resources to maximize your chances of funding.</a:t>
            </a:r>
          </a:p>
          <a:p>
            <a:r>
              <a:rPr lang="en-US" dirty="0"/>
              <a:t>Answer all questions on the Investment Justification (IJ) completely and correctly.</a:t>
            </a:r>
          </a:p>
          <a:p>
            <a:r>
              <a:rPr lang="en-US" dirty="0"/>
              <a:t>Self-evaluate your own application with the </a:t>
            </a:r>
            <a:r>
              <a:rPr lang="en-US" dirty="0">
                <a:solidFill>
                  <a:srgbClr val="0070C0"/>
                </a:solidFill>
                <a:hlinkClick r:id="rId2">
                  <a:extLst>
                    <a:ext uri="{A12FA001-AC4F-418D-AE19-62706E023703}">
                      <ahyp:hlinkClr xmlns:ahyp="http://schemas.microsoft.com/office/drawing/2018/hyperlinkcolor" val="tx"/>
                    </a:ext>
                  </a:extLst>
                </a:hlinkClick>
              </a:rPr>
              <a:t>Scoring Matrix</a:t>
            </a:r>
            <a:r>
              <a:rPr lang="en-US" dirty="0"/>
              <a:t>.</a:t>
            </a:r>
          </a:p>
          <a:p>
            <a:r>
              <a:rPr lang="en-US" dirty="0"/>
              <a:t>Include an Environmental Planning and Historical Preservation (EHP) review milestone on your IJ.</a:t>
            </a:r>
          </a:p>
          <a:p>
            <a:r>
              <a:rPr lang="en-US" dirty="0"/>
              <a:t>Make sure you correctly identify your organization type.</a:t>
            </a:r>
          </a:p>
          <a:p>
            <a:pPr lvl="1"/>
            <a:r>
              <a:rPr lang="en-US" dirty="0"/>
              <a:t>If your focus appropriately fits in multiple categories, choose the one with the highest multiplier (</a:t>
            </a:r>
            <a:r>
              <a:rPr lang="en-US" dirty="0">
                <a:solidFill>
                  <a:srgbClr val="0070C0"/>
                </a:solidFill>
                <a:hlinkClick r:id="rId3">
                  <a:extLst>
                    <a:ext uri="{A12FA001-AC4F-418D-AE19-62706E023703}">
                      <ahyp:hlinkClr xmlns:ahyp="http://schemas.microsoft.com/office/drawing/2018/hyperlinkcolor" val="tx"/>
                    </a:ext>
                  </a:extLst>
                </a:hlinkClick>
              </a:rPr>
              <a:t>pg 33 of the NOFO</a:t>
            </a:r>
            <a:r>
              <a:rPr lang="en-US" dirty="0"/>
              <a:t>).</a:t>
            </a:r>
          </a:p>
          <a:p>
            <a:r>
              <a:rPr lang="en-US" dirty="0"/>
              <a:t>Check your County and/or Census Tract </a:t>
            </a:r>
            <a:r>
              <a:rPr lang="en-US" dirty="0">
                <a:solidFill>
                  <a:srgbClr val="0070C0"/>
                </a:solidFill>
                <a:hlinkClick r:id="rId4">
                  <a:extLst>
                    <a:ext uri="{A12FA001-AC4F-418D-AE19-62706E023703}">
                      <ahyp:hlinkClr xmlns:ahyp="http://schemas.microsoft.com/office/drawing/2018/hyperlinkcolor" val="tx"/>
                    </a:ext>
                  </a:extLst>
                </a:hlinkClick>
              </a:rPr>
              <a:t>Social Vulnerability Index (SVI)</a:t>
            </a:r>
            <a:r>
              <a:rPr lang="en-US" dirty="0"/>
              <a:t>.</a:t>
            </a:r>
          </a:p>
          <a:p>
            <a:pPr lvl="1"/>
            <a:r>
              <a:rPr lang="en-US" dirty="0"/>
              <a:t>If your SVI is above 0.60, include a note in Part III (A) of your IJ to make sure you receive credit for extra points (</a:t>
            </a:r>
            <a:r>
              <a:rPr lang="en-US" dirty="0">
                <a:solidFill>
                  <a:srgbClr val="0070C0"/>
                </a:solidFill>
                <a:hlinkClick r:id="rId3">
                  <a:extLst>
                    <a:ext uri="{A12FA001-AC4F-418D-AE19-62706E023703}">
                      <ahyp:hlinkClr xmlns:ahyp="http://schemas.microsoft.com/office/drawing/2018/hyperlinkcolor" val="tx"/>
                    </a:ext>
                  </a:extLst>
                </a:hlinkClick>
              </a:rPr>
              <a:t>pg 33 of the NOFO</a:t>
            </a:r>
            <a:r>
              <a:rPr lang="en-US" dirty="0"/>
              <a:t>).</a:t>
            </a:r>
          </a:p>
        </p:txBody>
      </p:sp>
    </p:spTree>
    <p:extLst>
      <p:ext uri="{BB962C8B-B14F-4D97-AF65-F5344CB8AC3E}">
        <p14:creationId xmlns:p14="http://schemas.microsoft.com/office/powerpoint/2010/main" val="3602132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46DE7-A15B-0EA9-77E2-87D85199D8E9}"/>
              </a:ext>
            </a:extLst>
          </p:cNvPr>
          <p:cNvSpPr>
            <a:spLocks noGrp="1"/>
          </p:cNvSpPr>
          <p:nvPr>
            <p:ph type="title"/>
          </p:nvPr>
        </p:nvSpPr>
        <p:spPr/>
        <p:txBody>
          <a:bodyPr/>
          <a:lstStyle/>
          <a:p>
            <a:r>
              <a:rPr lang="en-US" dirty="0"/>
              <a:t>Application lessons learned	</a:t>
            </a:r>
          </a:p>
        </p:txBody>
      </p:sp>
      <p:sp>
        <p:nvSpPr>
          <p:cNvPr id="3" name="Content Placeholder 2">
            <a:extLst>
              <a:ext uri="{FF2B5EF4-FFF2-40B4-BE49-F238E27FC236}">
                <a16:creationId xmlns:a16="http://schemas.microsoft.com/office/drawing/2014/main" id="{44D45F83-56C0-FBC3-8BBB-6244396895CD}"/>
              </a:ext>
            </a:extLst>
          </p:cNvPr>
          <p:cNvSpPr>
            <a:spLocks noGrp="1"/>
          </p:cNvSpPr>
          <p:nvPr>
            <p:ph idx="1"/>
          </p:nvPr>
        </p:nvSpPr>
        <p:spPr/>
        <p:txBody>
          <a:bodyPr>
            <a:normAutofit fontScale="92500" lnSpcReduction="20000"/>
          </a:bodyPr>
          <a:lstStyle/>
          <a:p>
            <a:r>
              <a:rPr lang="en-US" dirty="0"/>
              <a:t>Review the scoring matrix to give you an edge </a:t>
            </a:r>
            <a:r>
              <a:rPr lang="en-US" dirty="0">
                <a:solidFill>
                  <a:srgbClr val="0070C0"/>
                </a:solidFill>
                <a:hlinkClick r:id="rId2">
                  <a:extLst>
                    <a:ext uri="{A12FA001-AC4F-418D-AE19-62706E023703}">
                      <ahyp:hlinkClr xmlns:ahyp="http://schemas.microsoft.com/office/drawing/2018/hyperlinkcolor" val="tx"/>
                    </a:ext>
                  </a:extLst>
                </a:hlinkClick>
              </a:rPr>
              <a:t>https://www.datacounts.net/nsgp/documents/FY22/FY22%20NSGP%20Scoring%20Matrix_FINAL.pdf</a:t>
            </a:r>
            <a:r>
              <a:rPr lang="en-US" dirty="0">
                <a:solidFill>
                  <a:srgbClr val="0070C0"/>
                </a:solidFill>
              </a:rPr>
              <a:t> </a:t>
            </a:r>
          </a:p>
          <a:p>
            <a:r>
              <a:rPr lang="en-US" dirty="0"/>
              <a:t>Read the directions on the IJ completely</a:t>
            </a:r>
          </a:p>
          <a:p>
            <a:r>
              <a:rPr lang="en-US" dirty="0"/>
              <a:t>Fill in each section</a:t>
            </a:r>
          </a:p>
          <a:p>
            <a:r>
              <a:rPr lang="en-US" dirty="0"/>
              <a:t>Do not copy and paste duplicate projects – make sure each facility stands out from each other</a:t>
            </a:r>
          </a:p>
          <a:p>
            <a:r>
              <a:rPr lang="en-US" dirty="0"/>
              <a:t>Double check your math equals the requested amount</a:t>
            </a:r>
          </a:p>
          <a:p>
            <a:r>
              <a:rPr lang="en-US" dirty="0"/>
              <a:t>Only list allowable items</a:t>
            </a:r>
          </a:p>
          <a:p>
            <a:r>
              <a:rPr lang="en-US" dirty="0"/>
              <a:t>Make sure milestones are reasonable and list key actions that receive a score, such as “Environment Historic Preservation (EHP) approval”. </a:t>
            </a:r>
          </a:p>
          <a:p>
            <a:r>
              <a:rPr lang="en-US" dirty="0"/>
              <a:t>Detail your facility vulnerabilities and Priorities (Target Hardening)</a:t>
            </a:r>
          </a:p>
          <a:p>
            <a:r>
              <a:rPr lang="en-US" dirty="0"/>
              <a:t>Review before submitting your packet</a:t>
            </a:r>
          </a:p>
          <a:p>
            <a:r>
              <a:rPr lang="en-US" dirty="0"/>
              <a:t>If you have questions, go to </a:t>
            </a:r>
            <a:r>
              <a:rPr lang="en-US" dirty="0">
                <a:solidFill>
                  <a:srgbClr val="0070C0"/>
                </a:solidFill>
                <a:hlinkClick r:id="rId3">
                  <a:extLst>
                    <a:ext uri="{A12FA001-AC4F-418D-AE19-62706E023703}">
                      <ahyp:hlinkClr xmlns:ahyp="http://schemas.microsoft.com/office/drawing/2018/hyperlinkcolor" val="tx"/>
                    </a:ext>
                  </a:extLst>
                </a:hlinkClick>
              </a:rPr>
              <a:t>http://www.datacounts.net/nsgp</a:t>
            </a:r>
            <a:r>
              <a:rPr lang="en-US" dirty="0">
                <a:solidFill>
                  <a:srgbClr val="0070C0"/>
                </a:solidFill>
              </a:rPr>
              <a:t> </a:t>
            </a:r>
            <a:r>
              <a:rPr lang="en-US" dirty="0"/>
              <a:t>or reach out and ask </a:t>
            </a:r>
            <a:r>
              <a:rPr lang="en-US" dirty="0">
                <a:solidFill>
                  <a:srgbClr val="0070C0"/>
                </a:solidFill>
                <a:hlinkClick r:id="rId4">
                  <a:extLst>
                    <a:ext uri="{A12FA001-AC4F-418D-AE19-62706E023703}">
                      <ahyp:hlinkClr xmlns:ahyp="http://schemas.microsoft.com/office/drawing/2018/hyperlinkcolor" val="tx"/>
                    </a:ext>
                  </a:extLst>
                </a:hlinkClick>
              </a:rPr>
              <a:t>NSGP.KHP@KS.GOV</a:t>
            </a:r>
            <a:r>
              <a:rPr lang="en-US" dirty="0">
                <a:solidFill>
                  <a:srgbClr val="0070C0"/>
                </a:solidFill>
              </a:rPr>
              <a:t> </a:t>
            </a:r>
          </a:p>
          <a:p>
            <a:endParaRPr lang="en-US" dirty="0"/>
          </a:p>
        </p:txBody>
      </p:sp>
    </p:spTree>
    <p:extLst>
      <p:ext uri="{BB962C8B-B14F-4D97-AF65-F5344CB8AC3E}">
        <p14:creationId xmlns:p14="http://schemas.microsoft.com/office/powerpoint/2010/main" val="15166758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Resources </a:t>
            </a:r>
            <a:br>
              <a:rPr lang="en-US" sz="2000" dirty="0"/>
            </a:br>
            <a:endParaRPr lang="en-US" dirty="0"/>
          </a:p>
        </p:txBody>
      </p:sp>
      <p:sp>
        <p:nvSpPr>
          <p:cNvPr id="3" name="TextBox 2">
            <a:extLst>
              <a:ext uri="{FF2B5EF4-FFF2-40B4-BE49-F238E27FC236}">
                <a16:creationId xmlns:a16="http://schemas.microsoft.com/office/drawing/2014/main" id="{5054D9A6-3788-4739-9D9A-16F1DD2EB376}"/>
              </a:ext>
            </a:extLst>
          </p:cNvPr>
          <p:cNvSpPr txBox="1"/>
          <p:nvPr/>
        </p:nvSpPr>
        <p:spPr>
          <a:xfrm>
            <a:off x="483325" y="1319349"/>
            <a:ext cx="11573691" cy="5078313"/>
          </a:xfrm>
          <a:prstGeom prst="rect">
            <a:avLst/>
          </a:prstGeom>
          <a:noFill/>
        </p:spPr>
        <p:txBody>
          <a:bodyPr wrap="square" rtlCol="0">
            <a:spAutoFit/>
          </a:bodyPr>
          <a:lstStyle/>
          <a:p>
            <a:r>
              <a:rPr lang="en-US" dirty="0"/>
              <a:t>Nonprofit Security Grant Program resources website</a:t>
            </a:r>
          </a:p>
          <a:p>
            <a:r>
              <a:rPr lang="en-US" dirty="0">
                <a:solidFill>
                  <a:srgbClr val="0070C0"/>
                </a:solidFill>
                <a:hlinkClick r:id="rId3">
                  <a:extLst>
                    <a:ext uri="{A12FA001-AC4F-418D-AE19-62706E023703}">
                      <ahyp:hlinkClr xmlns:ahyp="http://schemas.microsoft.com/office/drawing/2018/hyperlinkcolor" val="tx"/>
                    </a:ext>
                  </a:extLst>
                </a:hlinkClick>
              </a:rPr>
              <a:t>http://datacounts.net/nsgp</a:t>
            </a:r>
            <a:r>
              <a:rPr lang="en-US" dirty="0">
                <a:solidFill>
                  <a:srgbClr val="0070C0"/>
                </a:solidFill>
              </a:rPr>
              <a:t> </a:t>
            </a:r>
          </a:p>
          <a:p>
            <a:endParaRPr lang="en-US" dirty="0"/>
          </a:p>
          <a:p>
            <a:r>
              <a:rPr lang="en-US" dirty="0"/>
              <a:t>FEMA-NSGP Guidance</a:t>
            </a:r>
          </a:p>
          <a:p>
            <a:r>
              <a:rPr lang="en-US" dirty="0">
                <a:solidFill>
                  <a:srgbClr val="0070C0"/>
                </a:solidFill>
                <a:hlinkClick r:id="rId4">
                  <a:extLst>
                    <a:ext uri="{A12FA001-AC4F-418D-AE19-62706E023703}">
                      <ahyp:hlinkClr xmlns:ahyp="http://schemas.microsoft.com/office/drawing/2018/hyperlinkcolor" val="tx"/>
                    </a:ext>
                  </a:extLst>
                </a:hlinkClick>
              </a:rPr>
              <a:t>https://www.fema.gov/grants/preparedness/nonprofit-security</a:t>
            </a:r>
            <a:endParaRPr lang="en-US" dirty="0">
              <a:solidFill>
                <a:srgbClr val="0070C0"/>
              </a:solidFill>
            </a:endParaRPr>
          </a:p>
          <a:p>
            <a:endParaRPr lang="en-US" dirty="0">
              <a:solidFill>
                <a:srgbClr val="0070C0"/>
              </a:solidFill>
            </a:endParaRPr>
          </a:p>
          <a:p>
            <a:r>
              <a:rPr lang="en-US" dirty="0"/>
              <a:t>Preparedness Grants Manual</a:t>
            </a:r>
          </a:p>
          <a:p>
            <a:r>
              <a:rPr lang="en-US" dirty="0">
                <a:solidFill>
                  <a:srgbClr val="0070C0"/>
                </a:solidFill>
                <a:hlinkClick r:id="rId5">
                  <a:extLst>
                    <a:ext uri="{A12FA001-AC4F-418D-AE19-62706E023703}">
                      <ahyp:hlinkClr xmlns:ahyp="http://schemas.microsoft.com/office/drawing/2018/hyperlinkcolor" val="tx"/>
                    </a:ext>
                  </a:extLst>
                </a:hlinkClick>
              </a:rPr>
              <a:t>https://www.fema.gov/grants/preparedness</a:t>
            </a:r>
            <a:endParaRPr lang="en-US" dirty="0">
              <a:solidFill>
                <a:srgbClr val="0070C0"/>
              </a:solidFill>
            </a:endParaRPr>
          </a:p>
          <a:p>
            <a:endParaRPr lang="en-US" dirty="0">
              <a:solidFill>
                <a:srgbClr val="0070C0"/>
              </a:solidFill>
            </a:endParaRPr>
          </a:p>
          <a:p>
            <a:r>
              <a:rPr lang="en-US" dirty="0"/>
              <a:t>Kansas Procurement</a:t>
            </a:r>
          </a:p>
          <a:p>
            <a:r>
              <a:rPr lang="en-US" dirty="0">
                <a:solidFill>
                  <a:srgbClr val="0070C0"/>
                </a:solidFill>
                <a:hlinkClick r:id="rId6">
                  <a:extLst>
                    <a:ext uri="{A12FA001-AC4F-418D-AE19-62706E023703}">
                      <ahyp:hlinkClr xmlns:ahyp="http://schemas.microsoft.com/office/drawing/2018/hyperlinkcolor" val="tx"/>
                    </a:ext>
                  </a:extLst>
                </a:hlinkClick>
              </a:rPr>
              <a:t>https://www.admin.ks.gov/offices/procurement-and-contracts</a:t>
            </a:r>
            <a:endParaRPr lang="en-US" dirty="0">
              <a:solidFill>
                <a:srgbClr val="0070C0"/>
              </a:solidFill>
            </a:endParaRPr>
          </a:p>
          <a:p>
            <a:endParaRPr lang="en-US" dirty="0">
              <a:solidFill>
                <a:srgbClr val="0070C0"/>
              </a:solidFill>
            </a:endParaRPr>
          </a:p>
          <a:p>
            <a:r>
              <a:rPr lang="en-US" dirty="0"/>
              <a:t>Code of Federal Regulations</a:t>
            </a:r>
          </a:p>
          <a:p>
            <a:r>
              <a:rPr lang="en-US" dirty="0">
                <a:solidFill>
                  <a:srgbClr val="0070C0"/>
                </a:solidFill>
                <a:hlinkClick r:id="rId7">
                  <a:extLst>
                    <a:ext uri="{A12FA001-AC4F-418D-AE19-62706E023703}">
                      <ahyp:hlinkClr xmlns:ahyp="http://schemas.microsoft.com/office/drawing/2018/hyperlinkcolor" val="tx"/>
                    </a:ext>
                  </a:extLst>
                </a:hlinkClick>
              </a:rPr>
              <a:t>https://www.ecfr.gov/cgi-bin/ECFR?page=browse</a:t>
            </a:r>
            <a:endParaRPr lang="en-US" dirty="0">
              <a:solidFill>
                <a:srgbClr val="0070C0"/>
              </a:solidFill>
            </a:endParaRPr>
          </a:p>
          <a:p>
            <a:endParaRPr lang="en-US" dirty="0">
              <a:solidFill>
                <a:srgbClr val="0070C0"/>
              </a:solidFill>
            </a:endParaRPr>
          </a:p>
          <a:p>
            <a:r>
              <a:rPr lang="en-US" b="1" dirty="0"/>
              <a:t>Kansas Homeland Security Preparedness Grant Programs  Policy Manual</a:t>
            </a:r>
          </a:p>
          <a:p>
            <a:r>
              <a:rPr lang="en-US" b="1" dirty="0">
                <a:solidFill>
                  <a:srgbClr val="0070C0"/>
                </a:solidFill>
                <a:hlinkClick r:id="rId8">
                  <a:extLst>
                    <a:ext uri="{A12FA001-AC4F-418D-AE19-62706E023703}">
                      <ahyp:hlinkClr xmlns:ahyp="http://schemas.microsoft.com/office/drawing/2018/hyperlinkcolor" val="tx"/>
                    </a:ext>
                  </a:extLst>
                </a:hlinkClick>
              </a:rPr>
              <a:t>http://datcounts.net/nsgp</a:t>
            </a:r>
            <a:r>
              <a:rPr lang="en-US" b="1" dirty="0">
                <a:solidFill>
                  <a:srgbClr val="0070C0"/>
                </a:solidFill>
              </a:rPr>
              <a:t> </a:t>
            </a:r>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1240385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649935"/>
          </a:xfrm>
        </p:spPr>
        <p:txBody>
          <a:bodyPr>
            <a:normAutofit fontScale="90000"/>
          </a:bodyPr>
          <a:lstStyle/>
          <a:p>
            <a:pPr algn="ctr"/>
            <a:br>
              <a:rPr lang="en-US" dirty="0"/>
            </a:br>
            <a:r>
              <a:rPr lang="en-US" dirty="0"/>
              <a:t>Questions?</a:t>
            </a:r>
            <a:br>
              <a:rPr lang="en-US" dirty="0"/>
            </a:b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9394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Application Packet- What is Required</a:t>
            </a:r>
          </a:p>
        </p:txBody>
      </p:sp>
      <p:sp>
        <p:nvSpPr>
          <p:cNvPr id="3" name="Content Placeholder 2"/>
          <p:cNvSpPr>
            <a:spLocks noGrp="1"/>
          </p:cNvSpPr>
          <p:nvPr>
            <p:ph idx="1"/>
          </p:nvPr>
        </p:nvSpPr>
        <p:spPr>
          <a:xfrm>
            <a:off x="496711" y="1383659"/>
            <a:ext cx="11198577" cy="5404950"/>
          </a:xfrm>
        </p:spPr>
        <p:txBody>
          <a:bodyPr>
            <a:noAutofit/>
          </a:bodyPr>
          <a:lstStyle/>
          <a:p>
            <a:pPr marL="0" indent="-274320">
              <a:lnSpc>
                <a:spcPct val="100000"/>
              </a:lnSpc>
              <a:buAutoNum type="arabicPeriod"/>
            </a:pPr>
            <a:r>
              <a:rPr lang="en-US" sz="1800" dirty="0">
                <a:latin typeface="Arial" panose="020B0604020202020204" pitchFamily="34" charset="0"/>
                <a:cs typeface="Arial" panose="020B0604020202020204" pitchFamily="34" charset="0"/>
              </a:rPr>
              <a:t>Obtain a Unique Entity Identifier (UEI). </a:t>
            </a:r>
          </a:p>
          <a:p>
            <a:pPr marL="594360" lvl="1" indent="-594360">
              <a:lnSpc>
                <a:spcPct val="100000"/>
              </a:lnSpc>
              <a:buNone/>
            </a:pPr>
            <a:r>
              <a:rPr lang="en-US" sz="1800" dirty="0">
                <a:latin typeface="Arial" panose="020B0604020202020204" pitchFamily="34" charset="0"/>
                <a:cs typeface="Arial" panose="020B0604020202020204" pitchFamily="34" charset="0"/>
              </a:rPr>
              <a:t>	Must be obtained before submitting your application packet.</a:t>
            </a:r>
          </a:p>
          <a:p>
            <a:pPr marL="274320" indent="-274320">
              <a:lnSpc>
                <a:spcPct val="100000"/>
              </a:lnSpc>
              <a:buAutoNum type="arabicPeriod"/>
            </a:pPr>
            <a:r>
              <a:rPr lang="en-US" sz="1800" dirty="0">
                <a:latin typeface="Arial" panose="020B0604020202020204" pitchFamily="34" charset="0"/>
                <a:cs typeface="Arial" panose="020B0604020202020204" pitchFamily="34" charset="0"/>
              </a:rPr>
              <a:t>Nonprofit. Eligible nonprofit organizations are those organizations described under section 501(c)(3) of the Internal Revenue Code (IRC).</a:t>
            </a:r>
          </a:p>
          <a:p>
            <a:pPr marL="594360" lvl="1" indent="-274320">
              <a:lnSpc>
                <a:spcPct val="100000"/>
              </a:lnSpc>
              <a:buClr>
                <a:schemeClr val="tx1"/>
              </a:buClr>
              <a:buFont typeface="+mj-lt"/>
              <a:buAutoNum type="alphaLcPeriod"/>
            </a:pPr>
            <a:r>
              <a:rPr lang="en-US" sz="18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Exemption Requirements – 501(c)(3) Organizations</a:t>
            </a:r>
            <a:endParaRPr lang="en-US" sz="1800" dirty="0">
              <a:solidFill>
                <a:srgbClr val="0070C0"/>
              </a:solidFill>
              <a:latin typeface="Arial" panose="020B0604020202020204" pitchFamily="34" charset="0"/>
              <a:cs typeface="Arial" panose="020B0604020202020204" pitchFamily="34" charset="0"/>
            </a:endParaRPr>
          </a:p>
          <a:p>
            <a:pPr marL="594360" lvl="1" indent="-274320">
              <a:lnSpc>
                <a:spcPct val="100000"/>
              </a:lnSpc>
              <a:buClr>
                <a:schemeClr val="tx1"/>
              </a:buClr>
              <a:buFont typeface="+mj-lt"/>
              <a:buAutoNum type="alphaLcPeriod"/>
            </a:pPr>
            <a:r>
              <a:rPr lang="en-US" sz="1800" dirty="0">
                <a:solidFill>
                  <a:srgbClr val="0070C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Publication 557 (01/2022), Tax-Exempt Status for Your Organization</a:t>
            </a:r>
            <a:endParaRPr lang="en-US" sz="1800" dirty="0">
              <a:solidFill>
                <a:srgbClr val="0070C0"/>
              </a:solidFill>
              <a:latin typeface="Arial" panose="020B0604020202020204" pitchFamily="34" charset="0"/>
              <a:cs typeface="Arial" panose="020B0604020202020204" pitchFamily="34" charset="0"/>
            </a:endParaRPr>
          </a:p>
          <a:p>
            <a:pPr marL="594360" lvl="1" indent="-274320">
              <a:lnSpc>
                <a:spcPct val="100000"/>
              </a:lnSpc>
              <a:buClr>
                <a:schemeClr val="tx1"/>
              </a:buClr>
              <a:buFont typeface="+mj-lt"/>
              <a:buAutoNum type="alphaLcPeriod"/>
            </a:pPr>
            <a:r>
              <a:rPr lang="en-US" sz="1800" dirty="0">
                <a:solidFill>
                  <a:srgbClr val="0070C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Charities and Nonprofits</a:t>
            </a:r>
            <a:endParaRPr lang="en-US" sz="1800" dirty="0">
              <a:solidFill>
                <a:srgbClr val="0070C0"/>
              </a:solidFill>
              <a:latin typeface="Arial" panose="020B0604020202020204" pitchFamily="34" charset="0"/>
              <a:cs typeface="Arial" panose="020B0604020202020204" pitchFamily="34" charset="0"/>
            </a:endParaRPr>
          </a:p>
          <a:p>
            <a:pPr marL="274320" indent="-274320">
              <a:lnSpc>
                <a:spcPct val="100000"/>
              </a:lnSpc>
              <a:buAutoNum type="arabicPeriod"/>
            </a:pPr>
            <a:r>
              <a:rPr lang="en-US" sz="1800" dirty="0">
                <a:latin typeface="Arial" panose="020B0604020202020204" pitchFamily="34" charset="0"/>
                <a:cs typeface="Arial" panose="020B0604020202020204" pitchFamily="34" charset="0"/>
              </a:rPr>
              <a:t>Complete the Following Documents: </a:t>
            </a:r>
          </a:p>
          <a:p>
            <a:pPr marL="594360" lvl="1" indent="-274320">
              <a:lnSpc>
                <a:spcPct val="100000"/>
              </a:lnSpc>
              <a:buAutoNum type="alphaLcPeriod"/>
            </a:pPr>
            <a:r>
              <a:rPr lang="en-US" sz="1800" dirty="0">
                <a:latin typeface="Arial" panose="020B0604020202020204" pitchFamily="34" charset="0"/>
                <a:cs typeface="Arial" panose="020B0604020202020204" pitchFamily="34" charset="0"/>
              </a:rPr>
              <a:t>NSGP Investment Justification (IJ) </a:t>
            </a:r>
          </a:p>
          <a:p>
            <a:pPr marL="822960" lvl="2" indent="-822960">
              <a:lnSpc>
                <a:spcPct val="100000"/>
              </a:lnSpc>
              <a:buNone/>
            </a:pPr>
            <a:r>
              <a:rPr lang="en-US" dirty="0">
                <a:latin typeface="Arial" panose="020B0604020202020204" pitchFamily="34" charset="0"/>
                <a:cs typeface="Arial" panose="020B0604020202020204" pitchFamily="34" charset="0"/>
              </a:rPr>
              <a:t>	This form can be found at </a:t>
            </a:r>
            <a:r>
              <a:rPr lang="en-US" dirty="0">
                <a:solidFill>
                  <a:srgbClr val="0070C0"/>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www.datacounts.net/nsgp</a:t>
            </a:r>
            <a:r>
              <a:rPr lang="en-US" dirty="0">
                <a:solidFill>
                  <a:srgbClr val="0070C0"/>
                </a:solidFill>
                <a:latin typeface="Arial" panose="020B0604020202020204" pitchFamily="34" charset="0"/>
                <a:cs typeface="Arial" panose="020B0604020202020204" pitchFamily="34" charset="0"/>
              </a:rPr>
              <a:t> </a:t>
            </a:r>
          </a:p>
          <a:p>
            <a:pPr marL="594360" lvl="1" indent="-274320">
              <a:lnSpc>
                <a:spcPct val="100000"/>
              </a:lnSpc>
              <a:buNone/>
            </a:pPr>
            <a:r>
              <a:rPr lang="en-US" sz="1800" dirty="0">
                <a:latin typeface="Arial" panose="020B0604020202020204" pitchFamily="34" charset="0"/>
                <a:cs typeface="Arial" panose="020B0604020202020204" pitchFamily="34" charset="0"/>
              </a:rPr>
              <a:t>b. Vulnerability/Risk Assessment </a:t>
            </a:r>
          </a:p>
          <a:p>
            <a:pPr marL="822960" lvl="1" indent="-822960">
              <a:lnSpc>
                <a:spcPct val="100000"/>
              </a:lnSpc>
              <a:buNone/>
            </a:pPr>
            <a:r>
              <a:rPr lang="en-US" sz="1800" dirty="0">
                <a:latin typeface="Arial" panose="020B0604020202020204" pitchFamily="34" charset="0"/>
                <a:cs typeface="Arial" panose="020B0604020202020204" pitchFamily="34" charset="0"/>
              </a:rPr>
              <a:t>	If you cannot schedule an on-site risk assessment, you can utilize a self risk assessment, or contact us directly for assistance.</a:t>
            </a:r>
          </a:p>
          <a:p>
            <a:pPr marL="594360" lvl="1" indent="-274320">
              <a:lnSpc>
                <a:spcPct val="100000"/>
              </a:lnSpc>
              <a:buNone/>
            </a:pPr>
            <a:r>
              <a:rPr lang="en-US" sz="1800" dirty="0">
                <a:latin typeface="Arial" panose="020B0604020202020204" pitchFamily="34" charset="0"/>
                <a:cs typeface="Arial" panose="020B0604020202020204" pitchFamily="34" charset="0"/>
              </a:rPr>
              <a:t>c. Mission Statement</a:t>
            </a:r>
          </a:p>
          <a:p>
            <a:pPr marL="822960" lvl="1" indent="-822960">
              <a:lnSpc>
                <a:spcPct val="100000"/>
              </a:lnSpc>
              <a:buNone/>
            </a:pPr>
            <a:r>
              <a:rPr lang="en-US" sz="1800" dirty="0">
                <a:latin typeface="Arial" panose="020B0604020202020204" pitchFamily="34" charset="0"/>
                <a:cs typeface="Arial" panose="020B0604020202020204" pitchFamily="34" charset="0"/>
              </a:rPr>
              <a:t>	If you do not have a mission statement, you will need to create one.</a:t>
            </a:r>
          </a:p>
        </p:txBody>
      </p:sp>
    </p:spTree>
    <p:extLst>
      <p:ext uri="{BB962C8B-B14F-4D97-AF65-F5344CB8AC3E}">
        <p14:creationId xmlns:p14="http://schemas.microsoft.com/office/powerpoint/2010/main" val="3916748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4C436-0B6F-99E5-C770-2D0C241F06F4}"/>
              </a:ext>
            </a:extLst>
          </p:cNvPr>
          <p:cNvSpPr>
            <a:spLocks noGrp="1"/>
          </p:cNvSpPr>
          <p:nvPr>
            <p:ph type="title"/>
          </p:nvPr>
        </p:nvSpPr>
        <p:spPr/>
        <p:txBody>
          <a:bodyPr/>
          <a:lstStyle/>
          <a:p>
            <a:r>
              <a:rPr lang="en-US" dirty="0"/>
              <a:t>Application due for S-NSGP</a:t>
            </a:r>
          </a:p>
        </p:txBody>
      </p:sp>
      <p:sp>
        <p:nvSpPr>
          <p:cNvPr id="3" name="Content Placeholder 2">
            <a:extLst>
              <a:ext uri="{FF2B5EF4-FFF2-40B4-BE49-F238E27FC236}">
                <a16:creationId xmlns:a16="http://schemas.microsoft.com/office/drawing/2014/main" id="{6BCA3F4F-00A1-8E38-A328-0E6AB3B53F44}"/>
              </a:ext>
            </a:extLst>
          </p:cNvPr>
          <p:cNvSpPr>
            <a:spLocks noGrp="1"/>
          </p:cNvSpPr>
          <p:nvPr>
            <p:ph idx="1"/>
          </p:nvPr>
        </p:nvSpPr>
        <p:spPr/>
        <p:txBody>
          <a:bodyPr/>
          <a:lstStyle/>
          <a:p>
            <a:pPr marL="0" marR="0" indent="0" algn="just">
              <a:spcBef>
                <a:spcPts val="0"/>
              </a:spcBef>
              <a:spcAft>
                <a:spcPts val="0"/>
              </a:spcAft>
              <a:buNone/>
            </a:pPr>
            <a:r>
              <a:rPr lang="en-US" b="1" dirty="0">
                <a:effectLst/>
                <a:latin typeface="Calibri" panose="020F0502020204030204" pitchFamily="34" charset="0"/>
                <a:ea typeface="Calibri" panose="020F0502020204030204" pitchFamily="34" charset="0"/>
              </a:rPr>
              <a:t>The FY23 State Nonprofit Security Grant Program (S-NSGP) application packets must be submitted directly to </a:t>
            </a:r>
            <a:r>
              <a:rPr lang="en-US" b="1" u="sng" dirty="0">
                <a:solidFill>
                  <a:srgbClr val="0070C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NSGP.KHP@KS.GOV</a:t>
            </a:r>
            <a:r>
              <a:rPr lang="en-US" b="1" dirty="0">
                <a:solidFill>
                  <a:srgbClr val="0070C0"/>
                </a:solidFill>
                <a:effectLst/>
                <a:latin typeface="Calibri" panose="020F0502020204030204" pitchFamily="34" charset="0"/>
                <a:ea typeface="Calibri" panose="020F0502020204030204" pitchFamily="34" charset="0"/>
              </a:rPr>
              <a:t>  </a:t>
            </a:r>
            <a:r>
              <a:rPr lang="en-US" b="1" dirty="0">
                <a:effectLst/>
                <a:latin typeface="Calibri" panose="020F0502020204030204" pitchFamily="34" charset="0"/>
                <a:ea typeface="Calibri" panose="020F0502020204030204" pitchFamily="34" charset="0"/>
              </a:rPr>
              <a:t>and carbon copy </a:t>
            </a:r>
            <a:r>
              <a:rPr lang="en-US" b="1" u="sng" dirty="0">
                <a:solidFill>
                  <a:srgbClr val="0070C0"/>
                </a:solidFill>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csatzler@kansas.net</a:t>
            </a:r>
            <a:r>
              <a:rPr lang="en-US" b="1" dirty="0">
                <a:solidFill>
                  <a:srgbClr val="0070C0"/>
                </a:solidFill>
                <a:effectLst/>
                <a:latin typeface="Calibri" panose="020F0502020204030204" pitchFamily="34" charset="0"/>
                <a:ea typeface="Calibri" panose="020F0502020204030204" pitchFamily="34" charset="0"/>
              </a:rPr>
              <a:t>  </a:t>
            </a:r>
            <a:r>
              <a:rPr lang="en-US" b="1" dirty="0">
                <a:effectLst/>
                <a:latin typeface="Calibri" panose="020F0502020204030204" pitchFamily="34" charset="0"/>
                <a:ea typeface="Calibri" panose="020F0502020204030204" pitchFamily="34" charset="0"/>
              </a:rPr>
              <a:t>no later than </a:t>
            </a:r>
            <a:r>
              <a:rPr lang="en-US" b="1" dirty="0">
                <a:solidFill>
                  <a:srgbClr val="7030A0"/>
                </a:solidFill>
                <a:effectLst/>
                <a:latin typeface="Calibri" panose="020F0502020204030204" pitchFamily="34" charset="0"/>
                <a:ea typeface="Calibri" panose="020F0502020204030204" pitchFamily="34" charset="0"/>
              </a:rPr>
              <a:t>5:00 PM, April 7, 2023</a:t>
            </a:r>
            <a:r>
              <a:rPr lang="en-US" b="1" dirty="0">
                <a:effectLst/>
                <a:latin typeface="Calibri" panose="020F0502020204030204" pitchFamily="34" charset="0"/>
                <a:ea typeface="Calibri" panose="020F0502020204030204" pitchFamily="34" charset="0"/>
              </a:rPr>
              <a:t>. Submissions after the deadline will not be considered.</a:t>
            </a:r>
            <a:endParaRPr lang="en-US" dirty="0">
              <a:effectLst/>
              <a:latin typeface="Calibri" panose="020F0502020204030204" pitchFamily="34" charset="0"/>
              <a:ea typeface="Calibri" panose="020F0502020204030204" pitchFamily="34" charset="0"/>
            </a:endParaRPr>
          </a:p>
          <a:p>
            <a:pPr marL="0" marR="0" indent="0" algn="just">
              <a:spcBef>
                <a:spcPts val="0"/>
              </a:spcBef>
              <a:spcAft>
                <a:spcPts val="0"/>
              </a:spcAft>
              <a:buNone/>
            </a:pPr>
            <a:r>
              <a:rPr lang="en-US" b="1" dirty="0">
                <a:effectLst/>
                <a:latin typeface="Calibri" panose="020F0502020204030204" pitchFamily="34" charset="0"/>
                <a:ea typeface="Calibri" panose="020F0502020204030204" pitchFamily="34" charset="0"/>
              </a:rPr>
              <a:t> </a:t>
            </a:r>
            <a:endParaRPr lang="en-US"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rgbClr val="000000"/>
                </a:solidFill>
                <a:latin typeface="Calibri" panose="020F0502020204030204" pitchFamily="34" charset="0"/>
                <a:ea typeface="Calibri" panose="020F0502020204030204" pitchFamily="34" charset="0"/>
              </a:rPr>
              <a:t>Applicants for the </a:t>
            </a:r>
            <a:r>
              <a:rPr lang="en-US" dirty="0">
                <a:solidFill>
                  <a:srgbClr val="000000"/>
                </a:solidFill>
                <a:effectLst/>
                <a:latin typeface="Calibri" panose="020F0502020204030204" pitchFamily="34" charset="0"/>
                <a:ea typeface="Calibri" panose="020F0502020204030204" pitchFamily="34" charset="0"/>
              </a:rPr>
              <a:t>FY23 UA Nonprofit Security Grant Program Nonprofit -Kansas City Urban Area </a:t>
            </a:r>
            <a:r>
              <a:rPr lang="en-US" dirty="0">
                <a:solidFill>
                  <a:srgbClr val="7030A0"/>
                </a:solidFill>
                <a:effectLst/>
                <a:latin typeface="Calibri" panose="020F0502020204030204" pitchFamily="34" charset="0"/>
                <a:ea typeface="Calibri" panose="020F0502020204030204" pitchFamily="34" charset="0"/>
              </a:rPr>
              <a:t>(</a:t>
            </a:r>
            <a:r>
              <a:rPr lang="en-US" b="1" dirty="0">
                <a:solidFill>
                  <a:srgbClr val="7030A0"/>
                </a:solidFill>
                <a:effectLst/>
                <a:latin typeface="Calibri" panose="020F0502020204030204" pitchFamily="34" charset="0"/>
                <a:ea typeface="Calibri" panose="020F0502020204030204" pitchFamily="34" charset="0"/>
              </a:rPr>
              <a:t>Leavenworth, Wyandotte, and Johnson</a:t>
            </a:r>
            <a:r>
              <a:rPr lang="en-US" dirty="0">
                <a:solidFill>
                  <a:srgbClr val="7030A0"/>
                </a:solidFill>
                <a:effectLst/>
                <a:latin typeface="Calibri" panose="020F0502020204030204" pitchFamily="34" charset="0"/>
                <a:ea typeface="Calibri" panose="020F0502020204030204" pitchFamily="34" charset="0"/>
              </a:rPr>
              <a:t>) </a:t>
            </a:r>
            <a:r>
              <a:rPr lang="en-US" dirty="0">
                <a:solidFill>
                  <a:srgbClr val="000000"/>
                </a:solidFill>
                <a:effectLst/>
                <a:latin typeface="Calibri" panose="020F0502020204030204" pitchFamily="34" charset="0"/>
                <a:ea typeface="Calibri" panose="020F0502020204030204" pitchFamily="34" charset="0"/>
              </a:rPr>
              <a:t>counties can apply at </a:t>
            </a:r>
            <a:r>
              <a:rPr lang="en-US" u="sng" dirty="0">
                <a:solidFill>
                  <a:srgbClr val="0070C0"/>
                </a:solidFill>
                <a:effectLst/>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https://dps.mo.gov/dir/programs/ohs/grantstraining/</a:t>
            </a:r>
            <a:r>
              <a:rPr lang="en-US" dirty="0">
                <a:solidFill>
                  <a:srgbClr val="0070C0"/>
                </a:solidFill>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under Grant Applications and Forms after their release date tentatively March 10, 2023. Interested applicants located in the  Urban Area can contact Chelsey Call </a:t>
            </a:r>
            <a:r>
              <a:rPr lang="en-US" u="sng" dirty="0">
                <a:solidFill>
                  <a:srgbClr val="0070C0"/>
                </a:solidFill>
                <a:effectLst/>
                <a:latin typeface="Calibri" panose="020F050202020403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Chelsey.Call@dps.mo.gov</a:t>
            </a:r>
            <a:r>
              <a:rPr lang="en-US" dirty="0">
                <a:solidFill>
                  <a:srgbClr val="0070C0"/>
                </a:solidFill>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or Debbie Musselman  </a:t>
            </a:r>
            <a:r>
              <a:rPr lang="en-US" u="sng" dirty="0">
                <a:solidFill>
                  <a:srgbClr val="0070C0"/>
                </a:solidFill>
                <a:effectLst/>
                <a:latin typeface="Calibri" panose="020F050202020403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Debbie.musselman@dps.mo.gov</a:t>
            </a:r>
            <a:r>
              <a:rPr lang="en-US" dirty="0">
                <a:solidFill>
                  <a:srgbClr val="0070C0"/>
                </a:solidFill>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or 573-751-5997</a:t>
            </a:r>
            <a:r>
              <a:rPr lang="en-US" dirty="0">
                <a:solidFill>
                  <a:srgbClr val="1F497D"/>
                </a:solidFill>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for more information.</a:t>
            </a:r>
          </a:p>
          <a:p>
            <a:pPr marL="0" marR="0" indent="0">
              <a:spcBef>
                <a:spcPts val="0"/>
              </a:spcBef>
              <a:spcAft>
                <a:spcPts val="0"/>
              </a:spcAft>
              <a:buNone/>
            </a:pPr>
            <a:endParaRPr lang="en-US"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Missouri should be posting their application process 03/10/2023.</a:t>
            </a:r>
          </a:p>
          <a:p>
            <a:pPr marL="0" indent="0">
              <a:buNone/>
            </a:pPr>
            <a:endParaRPr lang="en-US" dirty="0"/>
          </a:p>
        </p:txBody>
      </p:sp>
    </p:spTree>
    <p:extLst>
      <p:ext uri="{BB962C8B-B14F-4D97-AF65-F5344CB8AC3E}">
        <p14:creationId xmlns:p14="http://schemas.microsoft.com/office/powerpoint/2010/main" val="4276729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i="1" dirty="0"/>
            </a:br>
            <a:r>
              <a:rPr lang="en-US" dirty="0"/>
              <a:t>Nonprofit Security Grant Program (NSGP) Overview</a:t>
            </a:r>
            <a:br>
              <a:rPr lang="en-US" b="1" dirty="0"/>
            </a:br>
            <a:endParaRPr lang="en-US" sz="4000" dirty="0"/>
          </a:p>
        </p:txBody>
      </p:sp>
      <p:sp>
        <p:nvSpPr>
          <p:cNvPr id="3" name="Content Placeholder 2"/>
          <p:cNvSpPr>
            <a:spLocks noGrp="1"/>
          </p:cNvSpPr>
          <p:nvPr>
            <p:ph idx="1"/>
          </p:nvPr>
        </p:nvSpPr>
        <p:spPr>
          <a:xfrm>
            <a:off x="530578" y="1492238"/>
            <a:ext cx="11198577" cy="4676091"/>
          </a:xfrm>
        </p:spPr>
        <p:txBody>
          <a:bodyPr>
            <a:normAutofit lnSpcReduction="10000"/>
          </a:bodyPr>
          <a:lstStyle/>
          <a:p>
            <a:pPr marL="0" indent="0">
              <a:buNone/>
            </a:pPr>
            <a:r>
              <a:rPr lang="en-US" sz="2000" dirty="0">
                <a:latin typeface="Arial" panose="020B0604020202020204" pitchFamily="34" charset="0"/>
                <a:cs typeface="Arial" panose="020B0604020202020204" pitchFamily="34" charset="0"/>
              </a:rPr>
              <a:t>The Nonprofit Security Grant Program (NSGP) is funded through the U.S. Department of Homeland Security (DHS) / Federal Emergency Management Agency (FEMA) and is administered by the Kansas Highway Patrol (KHP).</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The State of Kansas’ designated State Administrative Agency (SAA) is the Kansas Highway Patrol (KHP). The entity within the KHP responsible for pass-through and oversight of the NSGP is the Homeland Security Operations Section (HSO).</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The Kansas Adjutant General, Director of Emergency Management is the appointed Authorized Representative (AR) responsible to sign grant applications and award acceptance documents for the DHS/FEMA grant programs to the State of Kansas.</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u="sng" dirty="0">
                <a:latin typeface="Arial" panose="020B0604020202020204" pitchFamily="34" charset="0"/>
                <a:cs typeface="Arial" panose="020B0604020202020204" pitchFamily="34" charset="0"/>
              </a:rPr>
              <a:t>Non-Profit Security Grant Program (NSGP) - </a:t>
            </a:r>
            <a:r>
              <a:rPr lang="en-US" sz="2000" dirty="0">
                <a:latin typeface="Arial" panose="020B0604020202020204" pitchFamily="34" charset="0"/>
                <a:cs typeface="Arial" panose="020B0604020202020204" pitchFamily="34" charset="0"/>
              </a:rPr>
              <a:t>provides funding support for physical security enhancements and other security activities to nonprofit organizations that are at substantial risk of a terrorist attack.</a:t>
            </a:r>
          </a:p>
          <a:p>
            <a:pPr marL="0" indent="0">
              <a:buNone/>
            </a:pPr>
            <a:endParaRPr lang="en-US" dirty="0">
              <a:latin typeface="Arial" panose="020B0604020202020204" pitchFamily="34" charset="0"/>
              <a:cs typeface="Arial" panose="020B0604020202020204" pitchFamily="34" charset="0"/>
            </a:endParaRPr>
          </a:p>
          <a:p>
            <a:pPr marL="742950" indent="-742950">
              <a:buFont typeface="+mj-lt"/>
              <a:buAutoNum type="alphaLcPeriod"/>
            </a:pP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203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06B12-1D70-4F8A-B343-7B98CA0BFD7B}"/>
              </a:ext>
            </a:extLst>
          </p:cNvPr>
          <p:cNvSpPr>
            <a:spLocks noGrp="1"/>
          </p:cNvSpPr>
          <p:nvPr>
            <p:ph type="title"/>
          </p:nvPr>
        </p:nvSpPr>
        <p:spPr/>
        <p:txBody>
          <a:bodyPr/>
          <a:lstStyle/>
          <a:p>
            <a:r>
              <a:rPr lang="en-US" dirty="0"/>
              <a:t>NSGP Funding</a:t>
            </a:r>
          </a:p>
        </p:txBody>
      </p:sp>
      <p:sp>
        <p:nvSpPr>
          <p:cNvPr id="3" name="Content Placeholder 2">
            <a:extLst>
              <a:ext uri="{FF2B5EF4-FFF2-40B4-BE49-F238E27FC236}">
                <a16:creationId xmlns:a16="http://schemas.microsoft.com/office/drawing/2014/main" id="{B0B63FF6-119C-4873-A67B-580DC82F5C92}"/>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The total amount of funds under this grant program Nationwide is $90 million, of which $50 million is for NSGP-Urban Area (UA) and $40 million is for NSGP-State (S).</a:t>
            </a:r>
          </a:p>
          <a:p>
            <a:r>
              <a:rPr lang="en-US" dirty="0">
                <a:latin typeface="Arial" panose="020B0604020202020204" pitchFamily="34" charset="0"/>
                <a:cs typeface="Arial" panose="020B0604020202020204" pitchFamily="34" charset="0"/>
              </a:rPr>
              <a:t>For NSGP-S, applicants can apply for up to $150,000.00 per applicant (per facility with individual address) for a maximum of three facilities.</a:t>
            </a:r>
          </a:p>
          <a:p>
            <a:r>
              <a:rPr lang="en-US" dirty="0">
                <a:latin typeface="Arial" panose="020B0604020202020204" pitchFamily="34" charset="0"/>
                <a:cs typeface="Arial" panose="020B0604020202020204" pitchFamily="34" charset="0"/>
              </a:rPr>
              <a:t>Please do not simply apply for the maximum amount “just because”. All funding needs must be justified, and you must be able to complete all activities within a designated performance period set by the KS SAA as September 1, 2023, to May 31, 2026.</a:t>
            </a:r>
          </a:p>
          <a:p>
            <a:r>
              <a:rPr lang="en-US" dirty="0">
                <a:latin typeface="Arial" panose="020B0604020202020204" pitchFamily="34" charset="0"/>
                <a:cs typeface="Arial" panose="020B0604020202020204" pitchFamily="34" charset="0"/>
              </a:rPr>
              <a:t>Ultimately, FEMA/DHS can award up to $150,000.00 per applicant. </a:t>
            </a:r>
          </a:p>
          <a:p>
            <a:pPr lvl="1"/>
            <a:r>
              <a:rPr lang="en-US" dirty="0">
                <a:latin typeface="Arial" panose="020B0604020202020204" pitchFamily="34" charset="0"/>
                <a:cs typeface="Arial" panose="020B0604020202020204" pitchFamily="34" charset="0"/>
              </a:rPr>
              <a:t>You can list out and justify a need for more funding in the narrative portion of your IJ, but your funding request cannot exceed the KS cap of $150,000.00. The listed expenses in the 2</a:t>
            </a:r>
            <a:r>
              <a:rPr lang="en-US" baseline="30000" dirty="0">
                <a:latin typeface="Arial" panose="020B0604020202020204" pitchFamily="34" charset="0"/>
                <a:cs typeface="Arial" panose="020B0604020202020204" pitchFamily="34" charset="0"/>
              </a:rPr>
              <a:t>nd</a:t>
            </a:r>
            <a:r>
              <a:rPr lang="en-US" dirty="0">
                <a:latin typeface="Arial" panose="020B0604020202020204" pitchFamily="34" charset="0"/>
                <a:cs typeface="Arial" panose="020B0604020202020204" pitchFamily="34" charset="0"/>
              </a:rPr>
              <a:t> portion of the Target Hardening (where AEL #’s are listed must equal the requested amount)</a:t>
            </a:r>
          </a:p>
        </p:txBody>
      </p:sp>
    </p:spTree>
    <p:extLst>
      <p:ext uri="{BB962C8B-B14F-4D97-AF65-F5344CB8AC3E}">
        <p14:creationId xmlns:p14="http://schemas.microsoft.com/office/powerpoint/2010/main" val="60622833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AB71F-FDF2-4400-8865-CF319C096387}"/>
              </a:ext>
            </a:extLst>
          </p:cNvPr>
          <p:cNvSpPr>
            <a:spLocks noGrp="1"/>
          </p:cNvSpPr>
          <p:nvPr>
            <p:ph type="title"/>
          </p:nvPr>
        </p:nvSpPr>
        <p:spPr/>
        <p:txBody>
          <a:bodyPr/>
          <a:lstStyle/>
          <a:p>
            <a:r>
              <a:rPr lang="en-US" dirty="0"/>
              <a:t>NSGP Funding Guidelines</a:t>
            </a:r>
          </a:p>
        </p:txBody>
      </p:sp>
      <p:sp>
        <p:nvSpPr>
          <p:cNvPr id="3" name="Content Placeholder 2">
            <a:extLst>
              <a:ext uri="{FF2B5EF4-FFF2-40B4-BE49-F238E27FC236}">
                <a16:creationId xmlns:a16="http://schemas.microsoft.com/office/drawing/2014/main" id="{5AB8F82F-01AF-42E5-BF38-2A7992C6852C}"/>
              </a:ext>
            </a:extLst>
          </p:cNvPr>
          <p:cNvSpPr>
            <a:spLocks noGrp="1"/>
          </p:cNvSpPr>
          <p:nvPr>
            <p:ph idx="1"/>
          </p:nvPr>
        </p:nvSpPr>
        <p:spPr>
          <a:xfrm>
            <a:off x="530578" y="1202266"/>
            <a:ext cx="11198577" cy="5347123"/>
          </a:xfrm>
        </p:spPr>
        <p:txBody>
          <a:bodyPr>
            <a:normAutofit fontScale="92500" lnSpcReduction="10000"/>
          </a:bodyPr>
          <a:lstStyle/>
          <a:p>
            <a:r>
              <a:rPr lang="en-US" dirty="0">
                <a:latin typeface="Arial" panose="020B0604020202020204" pitchFamily="34" charset="0"/>
                <a:cs typeface="Arial" panose="020B0604020202020204" pitchFamily="34" charset="0"/>
              </a:rPr>
              <a:t>NSGP allowable costs are focused on security-related activities. </a:t>
            </a:r>
          </a:p>
          <a:p>
            <a:r>
              <a:rPr lang="en-US" dirty="0">
                <a:latin typeface="Arial" panose="020B0604020202020204" pitchFamily="34" charset="0"/>
                <a:cs typeface="Arial" panose="020B0604020202020204" pitchFamily="34" charset="0"/>
              </a:rPr>
              <a:t>Funding can be used for;</a:t>
            </a:r>
          </a:p>
          <a:p>
            <a:pPr lvl="1"/>
            <a:r>
              <a:rPr lang="en-US" sz="2400" dirty="0">
                <a:latin typeface="Arial" panose="020B0604020202020204" pitchFamily="34" charset="0"/>
                <a:cs typeface="Arial" panose="020B0604020202020204" pitchFamily="34" charset="0"/>
              </a:rPr>
              <a:t> contracted security personnel</a:t>
            </a:r>
          </a:p>
          <a:p>
            <a:pPr lvl="1"/>
            <a:r>
              <a:rPr lang="en-US" sz="2400" dirty="0">
                <a:latin typeface="Arial" panose="020B0604020202020204" pitchFamily="34" charset="0"/>
                <a:cs typeface="Arial" panose="020B0604020202020204" pitchFamily="34" charset="0"/>
              </a:rPr>
              <a:t> security-related planning</a:t>
            </a:r>
          </a:p>
          <a:p>
            <a:pPr lvl="1"/>
            <a:r>
              <a:rPr lang="en-US" sz="2400" dirty="0">
                <a:latin typeface="Arial" panose="020B0604020202020204" pitchFamily="34" charset="0"/>
                <a:cs typeface="Arial" panose="020B0604020202020204" pitchFamily="34" charset="0"/>
              </a:rPr>
              <a:t> security-related exercises</a:t>
            </a:r>
          </a:p>
          <a:p>
            <a:pPr lvl="1"/>
            <a:r>
              <a:rPr lang="en-US" sz="2400" dirty="0">
                <a:latin typeface="Arial" panose="020B0604020202020204" pitchFamily="34" charset="0"/>
                <a:cs typeface="Arial" panose="020B0604020202020204" pitchFamily="34" charset="0"/>
              </a:rPr>
              <a:t> security-related training</a:t>
            </a:r>
          </a:p>
          <a:p>
            <a:pPr lvl="1"/>
            <a:r>
              <a:rPr lang="en-US" sz="2400" dirty="0">
                <a:latin typeface="Arial" panose="020B0604020202020204" pitchFamily="34" charset="0"/>
                <a:cs typeface="Arial" panose="020B0604020202020204" pitchFamily="34" charset="0"/>
              </a:rPr>
              <a:t> and the acquisition and installation of security equipment on real property (including buildings and improvements) owned or leased by the nonprofit organization at the time of application.</a:t>
            </a:r>
          </a:p>
          <a:p>
            <a:pPr marL="457200" lvl="1" indent="0">
              <a:buNone/>
            </a:pPr>
            <a:r>
              <a:rPr lang="en-US" sz="2400" dirty="0">
                <a:latin typeface="Arial" panose="020B0604020202020204" pitchFamily="34" charset="0"/>
                <a:cs typeface="Arial" panose="020B0604020202020204" pitchFamily="34" charset="0"/>
              </a:rPr>
              <a:t>Note: funds are </a:t>
            </a:r>
            <a:r>
              <a:rPr lang="en-US" sz="2400" i="1" dirty="0">
                <a:solidFill>
                  <a:srgbClr val="FF0000"/>
                </a:solidFill>
                <a:latin typeface="Arial" panose="020B0604020202020204" pitchFamily="34" charset="0"/>
                <a:cs typeface="Arial" panose="020B0604020202020204" pitchFamily="34" charset="0"/>
              </a:rPr>
              <a:t>not for cosmetic improvements</a:t>
            </a:r>
            <a:r>
              <a:rPr lang="en-US" sz="2400" dirty="0">
                <a:latin typeface="Arial" panose="020B0604020202020204" pitchFamily="34" charset="0"/>
                <a:cs typeface="Arial" panose="020B0604020202020204" pitchFamily="34" charset="0"/>
              </a:rPr>
              <a:t>, they must be specific to security enhancements. FEMA closely scrutinized project descriptions and will place financial holds where it is not clear.</a:t>
            </a:r>
          </a:p>
          <a:p>
            <a:pPr lvl="1">
              <a:buBlip>
                <a:blip r:embed="rId2"/>
              </a:buBlip>
            </a:pPr>
            <a:r>
              <a:rPr lang="en-US" sz="2400" i="1" dirty="0">
                <a:solidFill>
                  <a:srgbClr val="EA4444"/>
                </a:solidFill>
                <a:latin typeface="Arial" panose="020B0604020202020204" pitchFamily="34" charset="0"/>
                <a:cs typeface="Arial" panose="020B0604020202020204" pitchFamily="34" charset="0"/>
              </a:rPr>
              <a:t>Landscaping is not an allowable cost- </a:t>
            </a:r>
            <a:r>
              <a:rPr lang="en-US" sz="2400" dirty="0">
                <a:latin typeface="Arial" panose="020B0604020202020204" pitchFamily="34" charset="0"/>
                <a:cs typeface="Arial" panose="020B0604020202020204" pitchFamily="34" charset="0"/>
              </a:rPr>
              <a:t>even if you believe it increases security- talk to the SAA for clarification.</a:t>
            </a:r>
          </a:p>
          <a:p>
            <a:pPr marL="457200" lvl="1" indent="0">
              <a:buNone/>
            </a:pPr>
            <a:r>
              <a:rPr lang="en-US" sz="2400" dirty="0">
                <a:latin typeface="Arial" panose="020B0604020202020204" pitchFamily="34" charset="0"/>
                <a:cs typeface="Arial" panose="020B0604020202020204" pitchFamily="34" charset="0"/>
              </a:rPr>
              <a:t>Funding is not meant for long term dependency and meant to increase self-reliance.	</a:t>
            </a:r>
          </a:p>
          <a:p>
            <a:pPr marL="457200" lvl="1" indent="0">
              <a:buNone/>
            </a:pPr>
            <a:r>
              <a:rPr lang="en-US" sz="2400" dirty="0">
                <a:solidFill>
                  <a:srgbClr val="4CA7FA"/>
                </a:solidFill>
                <a:latin typeface="Arial" panose="020B0604020202020204" pitchFamily="34" charset="0"/>
                <a:cs typeface="Arial" panose="020B0604020202020204" pitchFamily="34" charset="0"/>
              </a:rPr>
              <a:t>Nonprofits should plan for future self-sustainment. </a:t>
            </a:r>
          </a:p>
        </p:txBody>
      </p:sp>
    </p:spTree>
    <p:extLst>
      <p:ext uri="{BB962C8B-B14F-4D97-AF65-F5344CB8AC3E}">
        <p14:creationId xmlns:p14="http://schemas.microsoft.com/office/powerpoint/2010/main" val="17595526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 calcmode="lin" valueType="num">
                                      <p:cBhvr additive="base">
                                        <p:cTn id="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C3085-9445-7E94-B271-4B5E859A69AB}"/>
              </a:ext>
            </a:extLst>
          </p:cNvPr>
          <p:cNvSpPr>
            <a:spLocks noGrp="1"/>
          </p:cNvSpPr>
          <p:nvPr>
            <p:ph type="title"/>
          </p:nvPr>
        </p:nvSpPr>
        <p:spPr/>
        <p:txBody>
          <a:bodyPr>
            <a:normAutofit fontScale="90000"/>
          </a:bodyPr>
          <a:lstStyle/>
          <a:p>
            <a:br>
              <a:rPr lang="en-US" sz="3600" b="1" dirty="0">
                <a:latin typeface="Calibri" panose="020F0502020204030204" pitchFamily="34" charset="0"/>
                <a:ea typeface="Calibri" panose="020F0502020204030204" pitchFamily="34" charset="0"/>
              </a:rPr>
            </a:br>
            <a:r>
              <a:rPr lang="en-US" sz="3600" b="1" dirty="0">
                <a:latin typeface="Calibri" panose="020F0502020204030204" pitchFamily="34" charset="0"/>
                <a:ea typeface="Calibri" panose="020F0502020204030204" pitchFamily="34" charset="0"/>
              </a:rPr>
              <a:t>F</a:t>
            </a:r>
            <a:r>
              <a:rPr lang="en-US" sz="3600" b="1" dirty="0">
                <a:effectLst/>
                <a:latin typeface="Calibri" panose="020F0502020204030204" pitchFamily="34" charset="0"/>
                <a:ea typeface="Calibri" panose="020F0502020204030204" pitchFamily="34" charset="0"/>
              </a:rPr>
              <a:t>Y23 NSGP</a:t>
            </a:r>
            <a:r>
              <a:rPr lang="en-US" sz="3600" dirty="0">
                <a:effectLst/>
                <a:latin typeface="Calibri" panose="020F0502020204030204" pitchFamily="34" charset="0"/>
                <a:ea typeface="Calibri" panose="020F0502020204030204" pitchFamily="34" charset="0"/>
              </a:rPr>
              <a:t> The List of allowable equipment and activities</a:t>
            </a:r>
            <a:br>
              <a:rPr lang="en-US" sz="36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7E45D5E6-D129-8533-4347-43AC34126DC3}"/>
              </a:ext>
            </a:extLst>
          </p:cNvPr>
          <p:cNvSpPr>
            <a:spLocks noGrp="1"/>
          </p:cNvSpPr>
          <p:nvPr>
            <p:ph idx="1"/>
          </p:nvPr>
        </p:nvSpPr>
        <p:spPr>
          <a:xfrm>
            <a:off x="530578" y="899125"/>
            <a:ext cx="11198577" cy="5665304"/>
          </a:xfrm>
        </p:spPr>
        <p:txBody>
          <a:bodyPr>
            <a:normAutofit fontScale="92500"/>
          </a:bodyPr>
          <a:lstStyle/>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items on the Authorized Equipment List (AEL):</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03OE-03-MEGA System, Public Address, Handheld or Mobile		• 04AP-05-CRED System, Credentialing</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04AP-09-ALRT Systems, Public Notification and Warning		• 04AP-11-SAAS Applications, Software as a Service</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05AU-00-TOKN System, Remote Authentication			• 05EN-00-ECRP Software, Encryption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05HS-00-MALW Software, Malware/Anti-Virus Protection		• 05HS-00-PFWL System, Personal Firewall</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05NP-00-FWAL Firewall, Network				• 05NP-00-IDPS System, Intrusion Detection/Prevention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06CP-01-PORT Radio, Portable				• 06CC-02-PAGE Services/Systems, Paging</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06CP-03-ICOM Intercom					• 06CP-03-PRAC Accessories, Portable Radio</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10GE-00-GENR Generators					• 13IT-00-ALRT System, Alert/Notification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14CI-00-COOP System, Information Technology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Contingency Operations					• 14EX-00-BCAN Receptacles, Trash, Blast-Resistant</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14EX-00-BSIR Systems, Building, Blast/Shock/Impact Resistant	• 14SW-01-ALRM Systems/Sensors, Alarm</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14SW-01-DOOR Doors and Gates, Impact Resistant		• 14SW-01-LITE Lighting, Area, Fixed</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14SW-01-PACS System, Physical Access Control			• 14SW-01-SIDP Systems, Personnel Identification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14SW-01-SIDV Systems, Vehicle Identification			• 14SW-01-SNSR Sensors/Alarms, System and</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Infrastructure Monitoring, Standalone				• 14SW-01-VIDA Systems, Video Assessment,           </a:t>
            </a:r>
          </a:p>
          <a:p>
            <a:pPr marL="0" marR="0" indent="0">
              <a:spcBef>
                <a:spcPts val="0"/>
              </a:spcBef>
              <a:spcAft>
                <a:spcPts val="0"/>
              </a:spcAft>
              <a:buNone/>
            </a:pPr>
            <a:r>
              <a:rPr lang="en-US" sz="1800" dirty="0">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Security</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14SW-01-WALL Barriers: Fences; Jersey Walls			• 15SC-00-PPSS Systems, Personnel/Package         </a:t>
            </a:r>
          </a:p>
          <a:p>
            <a:pPr marL="0" marR="0" indent="0">
              <a:spcBef>
                <a:spcPts val="0"/>
              </a:spcBef>
              <a:spcAft>
                <a:spcPts val="0"/>
              </a:spcAft>
              <a:buNone/>
            </a:pPr>
            <a:r>
              <a:rPr lang="en-US" sz="1800" dirty="0">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Screening</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21GN-00-INST Installation					• 21GN-00-TRNG Training and Awareness</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You can look up the definitions of the listed AEL’s at </a:t>
            </a:r>
            <a:r>
              <a:rPr lang="en-US" sz="1800" u="sng" dirty="0">
                <a:solidFill>
                  <a:srgbClr val="0070C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https://www.fema.gov/grants/tools/authorized-equipment-list</a:t>
            </a:r>
            <a:r>
              <a:rPr lang="en-US" sz="1800" dirty="0">
                <a:effectLst/>
                <a:latin typeface="Calibri" panose="020F0502020204030204" pitchFamily="34" charset="0"/>
                <a:ea typeface="Calibri" panose="020F0502020204030204" pitchFamily="34" charset="0"/>
              </a:rPr>
              <a:t> .</a:t>
            </a:r>
          </a:p>
          <a:p>
            <a:pPr marL="0" indent="0">
              <a:buNone/>
            </a:pPr>
            <a:endParaRPr lang="en-US" dirty="0"/>
          </a:p>
        </p:txBody>
      </p:sp>
    </p:spTree>
    <p:extLst>
      <p:ext uri="{BB962C8B-B14F-4D97-AF65-F5344CB8AC3E}">
        <p14:creationId xmlns:p14="http://schemas.microsoft.com/office/powerpoint/2010/main" val="2298527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NSGP Objectives</a:t>
            </a:r>
          </a:p>
        </p:txBody>
      </p:sp>
      <p:sp>
        <p:nvSpPr>
          <p:cNvPr id="3" name="Content Placeholder 2"/>
          <p:cNvSpPr>
            <a:spLocks noGrp="1"/>
          </p:cNvSpPr>
          <p:nvPr>
            <p:ph idx="1"/>
          </p:nvPr>
        </p:nvSpPr>
        <p:spPr>
          <a:xfrm>
            <a:off x="530578" y="1479175"/>
            <a:ext cx="11198577" cy="4676091"/>
          </a:xfrm>
        </p:spPr>
        <p:txBody>
          <a:bodyPr>
            <a:normAutofit/>
          </a:bodyPr>
          <a:lstStyle/>
          <a:p>
            <a:pPr lvl="0"/>
            <a:r>
              <a:rPr lang="en-US" dirty="0">
                <a:latin typeface="Arial" panose="020B0604020202020204" pitchFamily="34" charset="0"/>
                <a:cs typeface="Arial" panose="020B0604020202020204" pitchFamily="34" charset="0"/>
              </a:rPr>
              <a:t>Build and sustain core capabilities </a:t>
            </a:r>
          </a:p>
          <a:p>
            <a:pPr lvl="0"/>
            <a:r>
              <a:rPr lang="en-US" dirty="0">
                <a:latin typeface="Arial" panose="020B0604020202020204" pitchFamily="34" charset="0"/>
                <a:cs typeface="Arial" panose="020B0604020202020204" pitchFamily="34" charset="0"/>
              </a:rPr>
              <a:t>Strengthen governance integration between private nonprofit entities and Federal, state, and local governments </a:t>
            </a:r>
          </a:p>
          <a:p>
            <a:pPr lvl="0"/>
            <a:r>
              <a:rPr lang="en-US" dirty="0">
                <a:latin typeface="Arial" panose="020B0604020202020204" pitchFamily="34" charset="0"/>
                <a:cs typeface="Arial" panose="020B0604020202020204" pitchFamily="34" charset="0"/>
              </a:rPr>
              <a:t>Encourage a whole community approach to security and emergency management </a:t>
            </a:r>
          </a:p>
          <a:p>
            <a:pPr lvl="0"/>
            <a:r>
              <a:rPr lang="en-US" dirty="0">
                <a:latin typeface="Arial" panose="020B0604020202020204" pitchFamily="34" charset="0"/>
                <a:cs typeface="Arial" panose="020B0604020202020204" pitchFamily="34" charset="0"/>
              </a:rPr>
              <a:t>Support for physical security enhancements and other security activities to nonprofit organizations that are at high risk of a terrorist attack.</a:t>
            </a:r>
          </a:p>
          <a:p>
            <a:pPr marL="0" indent="0">
              <a:buNone/>
            </a:pPr>
            <a:endParaRPr lang="en-US" sz="3600" dirty="0"/>
          </a:p>
        </p:txBody>
      </p:sp>
    </p:spTree>
    <p:extLst>
      <p:ext uri="{BB962C8B-B14F-4D97-AF65-F5344CB8AC3E}">
        <p14:creationId xmlns:p14="http://schemas.microsoft.com/office/powerpoint/2010/main" val="3022430727"/>
      </p:ext>
    </p:extLst>
  </p:cSld>
  <p:clrMapOvr>
    <a:masterClrMapping/>
  </p:clrMapOvr>
  <p:transition spd="slow">
    <p:randomBar dir="vert"/>
  </p:transition>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HSGP Theeme</Template>
  <TotalTime>21171</TotalTime>
  <Words>4455</Words>
  <Application>Microsoft Macintosh PowerPoint</Application>
  <PresentationFormat>Widescreen</PresentationFormat>
  <Paragraphs>296</Paragraphs>
  <Slides>27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Trebuchet MS</vt:lpstr>
      <vt:lpstr>Wingdings</vt:lpstr>
      <vt:lpstr>HSGP Theeme</vt:lpstr>
      <vt:lpstr>Nonprofit Security Grant Program -Application Process-  FY2023 NSGP funding opportunity DHS-23-GPD-008-00-01</vt:lpstr>
      <vt:lpstr>Preview of the State of Kansas Nonprofit Security Grant Program </vt:lpstr>
      <vt:lpstr>Application Packet- What is Required</vt:lpstr>
      <vt:lpstr>Application due for S-NSGP</vt:lpstr>
      <vt:lpstr> Nonprofit Security Grant Program (NSGP) Overview </vt:lpstr>
      <vt:lpstr>NSGP Funding</vt:lpstr>
      <vt:lpstr>NSGP Funding Guidelines</vt:lpstr>
      <vt:lpstr> FY23 NSGP The List of allowable equipment and activities </vt:lpstr>
      <vt:lpstr>NSGP Objectives</vt:lpstr>
      <vt:lpstr>NSGP Priorities</vt:lpstr>
      <vt:lpstr>Priority Examples</vt:lpstr>
      <vt:lpstr>Proposed Activities are limited to:</vt:lpstr>
      <vt:lpstr>Allowable Costs</vt:lpstr>
      <vt:lpstr>Allowable Direct Costs- Planning</vt:lpstr>
      <vt:lpstr>Allowable Direct Costs- Equipment </vt:lpstr>
      <vt:lpstr>Allowable Direct Costs- Exercises</vt:lpstr>
      <vt:lpstr>Allowable Direct Costs- Maintenance and Sustainment</vt:lpstr>
      <vt:lpstr>Allowable Direct Costs- Construction and Renovation</vt:lpstr>
      <vt:lpstr>Allowable Direct Costs- Training</vt:lpstr>
      <vt:lpstr>Allowable Direct Costs- Contracted Security Personnel</vt:lpstr>
      <vt:lpstr>Unallowable Costs</vt:lpstr>
      <vt:lpstr>Application Packet- What is Required</vt:lpstr>
      <vt:lpstr>Application Packet- Continued</vt:lpstr>
      <vt:lpstr>Application Packet- Scoring Matrix</vt:lpstr>
      <vt:lpstr>Application lessons learned </vt:lpstr>
      <vt:lpstr> Resources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Funding Distribution Graphs and Tables</dc:title>
  <dc:creator>Matt Llewelyn</dc:creator>
  <cp:lastModifiedBy>Paul Peppers</cp:lastModifiedBy>
  <cp:revision>313</cp:revision>
  <dcterms:created xsi:type="dcterms:W3CDTF">2017-06-26T15:05:45Z</dcterms:created>
  <dcterms:modified xsi:type="dcterms:W3CDTF">2023-06-01T15:15:58Z</dcterms:modified>
</cp:coreProperties>
</file>